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18" r:id="rId2"/>
    <p:sldId id="356" r:id="rId3"/>
    <p:sldId id="342" r:id="rId4"/>
    <p:sldId id="396" r:id="rId5"/>
    <p:sldId id="341" r:id="rId6"/>
    <p:sldId id="376" r:id="rId7"/>
    <p:sldId id="380" r:id="rId8"/>
    <p:sldId id="388" r:id="rId9"/>
    <p:sldId id="383" r:id="rId10"/>
    <p:sldId id="378" r:id="rId11"/>
    <p:sldId id="379" r:id="rId12"/>
    <p:sldId id="377" r:id="rId13"/>
    <p:sldId id="381" r:id="rId14"/>
    <p:sldId id="384" r:id="rId15"/>
    <p:sldId id="382" r:id="rId16"/>
    <p:sldId id="385" r:id="rId17"/>
    <p:sldId id="389" r:id="rId18"/>
    <p:sldId id="392" r:id="rId19"/>
    <p:sldId id="397" r:id="rId20"/>
    <p:sldId id="398" r:id="rId21"/>
    <p:sldId id="399" r:id="rId22"/>
    <p:sldId id="390" r:id="rId23"/>
    <p:sldId id="391" r:id="rId24"/>
    <p:sldId id="393" r:id="rId25"/>
    <p:sldId id="394" r:id="rId26"/>
    <p:sldId id="395" r:id="rId2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48" autoAdjust="0"/>
    <p:restoredTop sz="94660"/>
  </p:normalViewPr>
  <p:slideViewPr>
    <p:cSldViewPr>
      <p:cViewPr varScale="1">
        <p:scale>
          <a:sx n="110" d="100"/>
          <a:sy n="110" d="100"/>
        </p:scale>
        <p:origin x="192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199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697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327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219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066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492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281" y="4342817"/>
            <a:ext cx="5485439" cy="4115091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120" y="8685632"/>
            <a:ext cx="2972280" cy="456909"/>
          </a:xfrm>
          <a:prstGeom prst="rect">
            <a:avLst/>
          </a:prstGeom>
        </p:spPr>
        <p:txBody>
          <a:bodyPr/>
          <a:lstStyle/>
          <a:p>
            <a:fld id="{1E0B82DD-3C7A-45D1-B09F-863197F1AC18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387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27F6E-8E00-4922-A7EC-32011B171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96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850AE-357D-4AD0-BA5A-8D47B4343A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24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8963" y="549275"/>
            <a:ext cx="2205037" cy="54610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549275"/>
            <a:ext cx="6462713" cy="54610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C42D6-ED53-4589-83F9-37B352955F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8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F7DA1-F8E3-4114-B0DA-DAA1F35508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52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84B44-8E66-4BF0-AD17-3F009AC7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41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4843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4850" y="14843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47AD1-0D9B-4B0F-91EB-25078C81A2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22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FA76D-B167-4CE9-9B82-4071D67679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040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F96B3-6748-4995-9171-D314E5EF13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52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45A55-3F67-4E3E-84AD-098E251C1A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235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4F330-4ED8-44BE-B9B5-8C1F041B7E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67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EF12D-BB7B-466A-A049-3B7E6D6974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59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ChangeArrowheads="1"/>
          </p:cNvSpPr>
          <p:nvPr/>
        </p:nvSpPr>
        <p:spPr bwMode="auto">
          <a:xfrm>
            <a:off x="0" y="6473825"/>
            <a:ext cx="9144000" cy="361950"/>
          </a:xfrm>
          <a:prstGeom prst="rect">
            <a:avLst/>
          </a:prstGeom>
          <a:gradFill rotWithShape="1">
            <a:gsLst>
              <a:gs pos="0">
                <a:schemeClr val="accent2">
                  <a:alpha val="95000"/>
                </a:schemeClr>
              </a:gs>
              <a:gs pos="100000">
                <a:srgbClr val="CCCCFF"/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549275"/>
            <a:ext cx="882015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8431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03575" y="6497638"/>
            <a:ext cx="27368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grpSp>
        <p:nvGrpSpPr>
          <p:cNvPr id="1030" name="Group 14"/>
          <p:cNvGrpSpPr>
            <a:grpSpLocks/>
          </p:cNvGrpSpPr>
          <p:nvPr/>
        </p:nvGrpSpPr>
        <p:grpSpPr bwMode="auto">
          <a:xfrm>
            <a:off x="7907338" y="6497638"/>
            <a:ext cx="1236662" cy="360362"/>
            <a:chOff x="4550" y="935"/>
            <a:chExt cx="480" cy="240"/>
          </a:xfrm>
        </p:grpSpPr>
        <p:sp>
          <p:nvSpPr>
            <p:cNvPr id="2" name="AutoShape 15"/>
            <p:cNvSpPr>
              <a:spLocks noChangeArrowheads="1"/>
            </p:cNvSpPr>
            <p:nvPr userDrawn="1"/>
          </p:nvSpPr>
          <p:spPr bwMode="auto">
            <a:xfrm>
              <a:off x="4550" y="935"/>
              <a:ext cx="200" cy="24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040" name="AutoShape 16"/>
            <p:cNvSpPr>
              <a:spLocks noChangeArrowheads="1"/>
            </p:cNvSpPr>
            <p:nvPr userDrawn="1"/>
          </p:nvSpPr>
          <p:spPr bwMode="auto">
            <a:xfrm>
              <a:off x="4686" y="935"/>
              <a:ext cx="200" cy="24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041" name="AutoShape 17"/>
            <p:cNvSpPr>
              <a:spLocks noChangeArrowheads="1"/>
            </p:cNvSpPr>
            <p:nvPr userDrawn="1"/>
          </p:nvSpPr>
          <p:spPr bwMode="auto">
            <a:xfrm>
              <a:off x="4830" y="935"/>
              <a:ext cx="200" cy="24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1031" name="Text Box 18"/>
          <p:cNvSpPr txBox="1">
            <a:spLocks noChangeArrowheads="1"/>
          </p:cNvSpPr>
          <p:nvPr/>
        </p:nvSpPr>
        <p:spPr bwMode="auto">
          <a:xfrm>
            <a:off x="0" y="6553200"/>
            <a:ext cx="25923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sz="1400" b="1" dirty="0" smtClean="0">
                <a:solidFill>
                  <a:srgbClr val="FFFFFF"/>
                </a:solidFill>
              </a:rPr>
              <a:t>Robert Hill Consulting</a:t>
            </a:r>
            <a:endParaRPr lang="en-US" sz="1400" b="1" dirty="0" smtClean="0">
              <a:solidFill>
                <a:srgbClr val="FFFFFF"/>
              </a:solidFill>
            </a:endParaRPr>
          </a:p>
        </p:txBody>
      </p:sp>
      <p:sp>
        <p:nvSpPr>
          <p:cNvPr id="1032" name="Rectangle 15"/>
          <p:cNvSpPr>
            <a:spLocks noChangeArrowheads="1"/>
          </p:cNvSpPr>
          <p:nvPr/>
        </p:nvSpPr>
        <p:spPr bwMode="auto">
          <a:xfrm>
            <a:off x="0" y="0"/>
            <a:ext cx="9144000" cy="361950"/>
          </a:xfrm>
          <a:prstGeom prst="rect">
            <a:avLst/>
          </a:prstGeom>
          <a:gradFill rotWithShape="1">
            <a:gsLst>
              <a:gs pos="0">
                <a:schemeClr val="accent2">
                  <a:alpha val="95000"/>
                </a:schemeClr>
              </a:gs>
              <a:gs pos="100000">
                <a:srgbClr val="CCCCFF"/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png"/><Relationship Id="rId4" Type="http://schemas.openxmlformats.org/officeDocument/2006/relationships/oleObject" Target="../embeddings/Microsoft_Excel_97-2003_Worksheet1.xls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halkboard"/>
                <a:cs typeface="Chalkboard"/>
              </a:rPr>
              <a:t>Multi Academy Trusts:</a:t>
            </a:r>
            <a:br>
              <a:rPr lang="en-GB" dirty="0" smtClean="0">
                <a:latin typeface="Chalkboard"/>
                <a:cs typeface="Chalkboard"/>
              </a:rPr>
            </a:br>
            <a:r>
              <a:rPr lang="en-GB" dirty="0" smtClean="0">
                <a:latin typeface="Chalkboard"/>
                <a:cs typeface="Chalkboard"/>
              </a:rPr>
              <a:t>The role of the CEO</a:t>
            </a:r>
            <a:endParaRPr lang="en-GB" dirty="0">
              <a:latin typeface="Chalkboard"/>
              <a:cs typeface="Chalkboard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763688" y="3886200"/>
            <a:ext cx="5688632" cy="1752600"/>
          </a:xfrm>
        </p:spPr>
        <p:txBody>
          <a:bodyPr/>
          <a:lstStyle/>
          <a:p>
            <a:r>
              <a:rPr lang="en-US" dirty="0" smtClean="0">
                <a:latin typeface="Chalkboard"/>
                <a:cs typeface="Chalkboard"/>
              </a:rPr>
              <a:t>A presentation for Future Leaders’ Executive </a:t>
            </a:r>
            <a:r>
              <a:rPr lang="en-US" dirty="0">
                <a:latin typeface="Chalkboard"/>
                <a:cs typeface="Chalkboard"/>
              </a:rPr>
              <a:t>E</a:t>
            </a:r>
            <a:r>
              <a:rPr lang="en-US" dirty="0" smtClean="0">
                <a:latin typeface="Chalkboard"/>
                <a:cs typeface="Chalkboard"/>
              </a:rPr>
              <a:t>ducators programme </a:t>
            </a:r>
            <a:endParaRPr lang="en-US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914309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halkboard"/>
                <a:cs typeface="Chalkboard"/>
              </a:rPr>
              <a:t>Leadership developer</a:t>
            </a:r>
            <a:endParaRPr lang="en-US" sz="2800" dirty="0">
              <a:latin typeface="Chalkboard"/>
              <a:cs typeface="Chalkboard"/>
            </a:endParaRPr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4227282"/>
              </p:ext>
            </p:extLst>
          </p:nvPr>
        </p:nvGraphicFramePr>
        <p:xfrm>
          <a:off x="323529" y="2204864"/>
          <a:ext cx="8496945" cy="3793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8239"/>
                <a:gridCol w="580988"/>
                <a:gridCol w="580988"/>
                <a:gridCol w="508365"/>
                <a:gridCol w="508365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Key attributes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1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2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3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4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>
                          <a:latin typeface="Chalkboard"/>
                          <a:cs typeface="Chalkboard"/>
                        </a:rPr>
                        <a:t>Having a clear distribution of leadership roles and accountabilities and deployment of senior leadership expertise</a:t>
                      </a:r>
                      <a:endParaRPr lang="en-US" sz="18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74928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Developing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 a strong team culture with senior leaders and fostering a co-construction ethos</a:t>
                      </a:r>
                      <a:endParaRPr lang="en-US" sz="1800" dirty="0">
                        <a:solidFill>
                          <a:srgbClr val="FFFFFF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halkboard"/>
                          <a:cs typeface="Chalkboard"/>
                        </a:rPr>
                        <a:t>Identifying emerging</a:t>
                      </a:r>
                      <a:r>
                        <a:rPr lang="en-US" sz="1800" baseline="0" dirty="0" smtClean="0">
                          <a:latin typeface="Chalkboard"/>
                          <a:cs typeface="Chalkboard"/>
                        </a:rPr>
                        <a:t> talent and creating systems for emerging leaders to have leadership assignments across the MAT</a:t>
                      </a:r>
                      <a:endParaRPr lang="en-US" sz="18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32616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Evolving the organisation’s leadership structures and succession planning</a:t>
                      </a:r>
                      <a:endParaRPr lang="en-US" sz="1800" dirty="0">
                        <a:solidFill>
                          <a:srgbClr val="FFFFFF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096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halkboard"/>
                <a:cs typeface="Chalkboard"/>
              </a:rPr>
              <a:t>Orchestrator of partnership depth</a:t>
            </a:r>
            <a:endParaRPr lang="en-US" sz="2800" dirty="0">
              <a:latin typeface="Chalkboard"/>
              <a:cs typeface="Chalkboard"/>
            </a:endParaRPr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953145"/>
              </p:ext>
            </p:extLst>
          </p:nvPr>
        </p:nvGraphicFramePr>
        <p:xfrm>
          <a:off x="251520" y="1988840"/>
          <a:ext cx="8496945" cy="3434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/>
                <a:gridCol w="504056"/>
                <a:gridCol w="504056"/>
                <a:gridCol w="504056"/>
                <a:gridCol w="504057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Key attributes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1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2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3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4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halkboard"/>
                          <a:cs typeface="Chalkboard"/>
                        </a:rPr>
                        <a:t>Knowing where performance is</a:t>
                      </a:r>
                      <a:r>
                        <a:rPr lang="en-US" sz="1800" baseline="0" dirty="0" smtClean="0">
                          <a:latin typeface="Chalkboard"/>
                          <a:cs typeface="Chalkboard"/>
                        </a:rPr>
                        <a:t> strong and having systems for deploying expertise across the MAT</a:t>
                      </a:r>
                      <a:endParaRPr lang="en-US" sz="18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Integrating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 formal professional development linked to classroom coaching model(s)</a:t>
                      </a:r>
                      <a:endParaRPr lang="en-US" sz="1800" dirty="0" smtClean="0">
                        <a:solidFill>
                          <a:srgbClr val="FFFFFF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halkboard"/>
                          <a:cs typeface="Chalkboard"/>
                        </a:rPr>
                        <a:t>Facilitating middle leaders to lead joint professional development projects – linked to MAT</a:t>
                      </a:r>
                      <a:r>
                        <a:rPr lang="en-US" sz="1800" baseline="0" dirty="0" smtClean="0">
                          <a:latin typeface="Chalkboard"/>
                          <a:cs typeface="Chalkboard"/>
                        </a:rPr>
                        <a:t> </a:t>
                      </a:r>
                      <a:r>
                        <a:rPr lang="en-US" sz="1800" dirty="0" smtClean="0">
                          <a:latin typeface="Chalkboard"/>
                          <a:cs typeface="Chalkboard"/>
                        </a:rPr>
                        <a:t>priorities and an evaluation/impact model</a:t>
                      </a: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Encouraging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networking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 opportunities</a:t>
                      </a:r>
                      <a:r>
                        <a:rPr lang="en-US" sz="180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 and ways for staff to 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 learn from </a:t>
                      </a:r>
                      <a:r>
                        <a:rPr lang="en-US" sz="180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and celebrate each other’s efforts</a:t>
                      </a:r>
                      <a:endParaRPr lang="en-US" sz="1800" dirty="0">
                        <a:solidFill>
                          <a:srgbClr val="FFFFFF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096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alkboard"/>
                <a:cs typeface="Chalkboard"/>
              </a:rPr>
              <a:t>Quality assurer</a:t>
            </a:r>
            <a:endParaRPr lang="en-US" dirty="0">
              <a:latin typeface="Chalkboard"/>
              <a:cs typeface="Chalkboard"/>
            </a:endParaRPr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878820"/>
              </p:ext>
            </p:extLst>
          </p:nvPr>
        </p:nvGraphicFramePr>
        <p:xfrm>
          <a:off x="251520" y="2276872"/>
          <a:ext cx="8424936" cy="290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6704"/>
                <a:gridCol w="504056"/>
                <a:gridCol w="576064"/>
                <a:gridCol w="504056"/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Key attributes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1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2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3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4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halkboard"/>
                          <a:ea typeface="+mn-ea"/>
                          <a:cs typeface="Chalkboard"/>
                        </a:rPr>
                        <a:t>Having an unremitting focus on improving results and outcomes</a:t>
                      </a:r>
                      <a:endParaRPr lang="en-US" sz="24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0292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Knowing in real time the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 quality of teaching and learning and progress in all academies* </a:t>
                      </a:r>
                      <a:endParaRPr lang="en-US" sz="1800" dirty="0">
                        <a:solidFill>
                          <a:srgbClr val="FFFFFF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halkboard"/>
                          <a:cs typeface="Chalkboard"/>
                        </a:rPr>
                        <a:t>Using benchmarking and peer review within the MAT and with top performers to spur innovation</a:t>
                      </a:r>
                      <a:r>
                        <a:rPr lang="en-US" sz="1800" baseline="0" dirty="0" smtClean="0">
                          <a:latin typeface="Chalkboard"/>
                          <a:cs typeface="Chalkboard"/>
                        </a:rPr>
                        <a:t> and improvement</a:t>
                      </a:r>
                      <a:endParaRPr lang="en-US" sz="18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Performance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 management of other senior leaders</a:t>
                      </a:r>
                      <a:endParaRPr lang="en-US" sz="1800" dirty="0">
                        <a:solidFill>
                          <a:srgbClr val="FFFFFF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5517232"/>
            <a:ext cx="849694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halkboard"/>
                <a:cs typeface="Chalkboard"/>
              </a:rPr>
              <a:t>*A good data dashboard system will also embrace metrics on pupil and staff attendance, behaviour, applications for places, and financial management</a:t>
            </a:r>
            <a:endParaRPr lang="en-US" sz="16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96096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halkboard"/>
                <a:cs typeface="Chalkboard"/>
              </a:rPr>
              <a:t>Business developer</a:t>
            </a:r>
            <a:endParaRPr lang="en-US" sz="2800" dirty="0">
              <a:latin typeface="Chalkboard"/>
              <a:cs typeface="Chalkboard"/>
            </a:endParaRPr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76006"/>
              </p:ext>
            </p:extLst>
          </p:nvPr>
        </p:nvGraphicFramePr>
        <p:xfrm>
          <a:off x="323528" y="2492896"/>
          <a:ext cx="8352928" cy="3107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6704"/>
                <a:gridCol w="504056"/>
                <a:gridCol w="504056"/>
                <a:gridCol w="504056"/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Key attributes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1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2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3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4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55888"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>
                          <a:latin typeface="Chalkboard"/>
                          <a:cs typeface="Chalkboard"/>
                        </a:rPr>
                        <a:t>Developing a strategy for growing the MAT – including the rate of expansion</a:t>
                      </a:r>
                      <a:endParaRPr lang="en-US" sz="18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7990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Developing a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strategy for integrating/procuring support functions and services – including a prioritised timetable for realising economies of scale</a:t>
                      </a:r>
                      <a:endParaRPr lang="en-US" sz="1800" dirty="0">
                        <a:solidFill>
                          <a:srgbClr val="FFFFFF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halkboard"/>
                          <a:cs typeface="Chalkboard"/>
                        </a:rPr>
                        <a:t>Develop</a:t>
                      </a:r>
                      <a:r>
                        <a:rPr lang="en-US" sz="1800" baseline="0" dirty="0" smtClean="0">
                          <a:latin typeface="Chalkboard"/>
                          <a:cs typeface="Chalkboard"/>
                        </a:rPr>
                        <a:t> </a:t>
                      </a:r>
                      <a:r>
                        <a:rPr lang="en-US" sz="1800" dirty="0" smtClean="0">
                          <a:latin typeface="Chalkboard"/>
                          <a:cs typeface="Chalkboard"/>
                        </a:rPr>
                        <a:t>a five-year financial strategy</a:t>
                      </a:r>
                      <a:endParaRPr lang="en-US" sz="18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Balancing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 opportunities and risks</a:t>
                      </a:r>
                      <a:endParaRPr lang="en-US" sz="1800" dirty="0">
                        <a:solidFill>
                          <a:srgbClr val="FFFFFF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096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halkboard"/>
                <a:cs typeface="Chalkboard"/>
              </a:rPr>
              <a:t>Communicator within the MAT  </a:t>
            </a:r>
            <a:endParaRPr lang="en-US" sz="2800" dirty="0">
              <a:latin typeface="Chalkboard"/>
              <a:cs typeface="Chalkboard"/>
            </a:endParaRPr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153743"/>
              </p:ext>
            </p:extLst>
          </p:nvPr>
        </p:nvGraphicFramePr>
        <p:xfrm>
          <a:off x="179512" y="2348880"/>
          <a:ext cx="8712969" cy="2886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6076"/>
                <a:gridCol w="512528"/>
                <a:gridCol w="512528"/>
                <a:gridCol w="512528"/>
                <a:gridCol w="439309"/>
              </a:tblGrid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Key attributes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1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2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3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4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halkboard"/>
                          <a:ea typeface="+mn-ea"/>
                          <a:cs typeface="Chalkboard"/>
                        </a:rPr>
                        <a:t>Creating a simple, clear narrative for what the MAT is trying to achieve</a:t>
                      </a: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918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Putting place systems for communicating effectively with trustees, governors, leaders, staff, parents and pupils</a:t>
                      </a:r>
                      <a:endParaRPr lang="en-US" sz="24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800" dirty="0" smtClean="0">
                          <a:latin typeface="Chalkboard"/>
                          <a:cs typeface="Chalkboard"/>
                        </a:rPr>
                        <a:t>Being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halkboard"/>
                          <a:ea typeface="+mn-ea"/>
                          <a:cs typeface="Chalkboard"/>
                        </a:rPr>
                        <a:t> able to persuade through vision and modeling collaborative behaviour</a:t>
                      </a:r>
                      <a:endParaRPr lang="en-US" sz="1800" dirty="0" smtClean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Encouraging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 and l</a:t>
                      </a:r>
                      <a:r>
                        <a:rPr lang="en-US" sz="180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istening to feedback</a:t>
                      </a:r>
                      <a:endParaRPr lang="en-US" sz="1800" dirty="0">
                        <a:solidFill>
                          <a:srgbClr val="FFFFFF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725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halkboard"/>
                <a:cs typeface="Chalkboard"/>
              </a:rPr>
              <a:t>Ambassador for the MAT</a:t>
            </a:r>
            <a:endParaRPr lang="en-US" sz="2800" dirty="0">
              <a:latin typeface="Chalkboard"/>
              <a:cs typeface="Chalkboard"/>
            </a:endParaRPr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675637"/>
              </p:ext>
            </p:extLst>
          </p:nvPr>
        </p:nvGraphicFramePr>
        <p:xfrm>
          <a:off x="179512" y="2420888"/>
          <a:ext cx="8496945" cy="2926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0"/>
                <a:gridCol w="432048"/>
                <a:gridCol w="432048"/>
                <a:gridCol w="432048"/>
                <a:gridCol w="360041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Key attributes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1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2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3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4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halkboard"/>
                          <a:ea typeface="+mn-ea"/>
                          <a:cs typeface="Chalkboard"/>
                        </a:rPr>
                        <a:t>Promoting the MAT’s vision, values and achievements and explaining the strategy and journey for improvement</a:t>
                      </a:r>
                      <a:endParaRPr lang="en-US" sz="1800" dirty="0" smtClean="0">
                        <a:latin typeface="Chalkboard"/>
                        <a:cs typeface="Chalkboard"/>
                      </a:endParaRPr>
                    </a:p>
                    <a:p>
                      <a:endParaRPr lang="en-US" sz="18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Engaging with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 other MATs, schools and the local community</a:t>
                      </a:r>
                      <a:endParaRPr lang="en-US" sz="1800" dirty="0">
                        <a:solidFill>
                          <a:srgbClr val="FFFFFF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halkboard"/>
                          <a:ea typeface="+mn-ea"/>
                          <a:cs typeface="Chalkboard"/>
                        </a:rPr>
                        <a:t>Negotiating with and influencing government representatives and other stakeholders</a:t>
                      </a:r>
                      <a:endParaRPr lang="en-US" sz="18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Chalkboard"/>
                          <a:cs typeface="Chalkboard"/>
                        </a:rPr>
                        <a:t>Managing the reputation of the MAT</a:t>
                      </a:r>
                      <a:endParaRPr lang="en-US" sz="1800" dirty="0">
                        <a:solidFill>
                          <a:schemeClr val="bg1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096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halkboard"/>
                <a:cs typeface="Chalkboard"/>
              </a:rPr>
              <a:t>Corporate executive</a:t>
            </a:r>
            <a:endParaRPr lang="en-US" sz="2800" dirty="0">
              <a:latin typeface="Chalkboard"/>
              <a:cs typeface="Chalkboard"/>
            </a:endParaRPr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404529"/>
              </p:ext>
            </p:extLst>
          </p:nvPr>
        </p:nvGraphicFramePr>
        <p:xfrm>
          <a:off x="179512" y="2204864"/>
          <a:ext cx="8352929" cy="3203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/>
                <a:gridCol w="504056"/>
                <a:gridCol w="504056"/>
                <a:gridCol w="504056"/>
                <a:gridCol w="432049"/>
              </a:tblGrid>
              <a:tr h="481807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Key attributes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1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2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3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4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32329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halkboard"/>
                          <a:cs typeface="Chalkboard"/>
                        </a:rPr>
                        <a:t>Having clear schemes</a:t>
                      </a:r>
                      <a:r>
                        <a:rPr lang="en-US" sz="1800" baseline="0" dirty="0" smtClean="0">
                          <a:latin typeface="Chalkboard"/>
                          <a:cs typeface="Chalkboard"/>
                        </a:rPr>
                        <a:t> of delegation and reporting arrangements to local governing bodies and directors </a:t>
                      </a:r>
                      <a:endParaRPr lang="en-US" sz="18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74529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Supporting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the development of directors,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governors and the central MAT team</a:t>
                      </a:r>
                      <a:endParaRPr lang="en-US" sz="1800" dirty="0">
                        <a:solidFill>
                          <a:srgbClr val="FFFFFF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316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halkboard"/>
                          <a:cs typeface="Chalkboard"/>
                        </a:rPr>
                        <a:t>Establishing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halkboard"/>
                          <a:cs typeface="Chalkboard"/>
                        </a:rPr>
                        <a:t> consistency of policies across academies in the MATs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745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Chalkboard"/>
                          <a:cs typeface="Chalkboard"/>
                        </a:rPr>
                        <a:t>Ensuring compliance with statutory and financial requirements</a:t>
                      </a: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725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054" y="332656"/>
            <a:ext cx="8820150" cy="908050"/>
          </a:xfrm>
        </p:spPr>
        <p:txBody>
          <a:bodyPr/>
          <a:lstStyle/>
          <a:p>
            <a:r>
              <a:rPr lang="en-US" sz="2800" dirty="0" smtClean="0">
                <a:latin typeface="Chalkboard"/>
                <a:cs typeface="Chalkboard"/>
              </a:rPr>
              <a:t>A CEO’s role will depend on how they distribute leadership – to other members of a central team</a:t>
            </a:r>
            <a:endParaRPr lang="en-US" sz="2800" dirty="0">
              <a:latin typeface="Chalkboard"/>
              <a:cs typeface="Chalkboard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9551" y="1700808"/>
            <a:ext cx="1672235" cy="648072"/>
          </a:xfrm>
          <a:prstGeom prst="rect">
            <a:avLst/>
          </a:prstGeom>
          <a:solidFill>
            <a:srgbClr val="D1D1F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srgbClr val="000000"/>
              </a:solidFill>
              <a:latin typeface="Calibri"/>
              <a:ea typeface="+mn-ea"/>
              <a:cs typeface="Chalkboard"/>
            </a:endParaRPr>
          </a:p>
        </p:txBody>
      </p:sp>
      <p:sp>
        <p:nvSpPr>
          <p:cNvPr id="39" name="TextBox 22"/>
          <p:cNvSpPr txBox="1">
            <a:spLocks noChangeArrowheads="1"/>
          </p:cNvSpPr>
          <p:nvPr/>
        </p:nvSpPr>
        <p:spPr bwMode="auto">
          <a:xfrm>
            <a:off x="827584" y="1772816"/>
            <a:ext cx="947737" cy="33855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kern="0" dirty="0" smtClean="0">
                <a:solidFill>
                  <a:srgbClr val="000000"/>
                </a:solidFill>
                <a:latin typeface="Chalkboard"/>
                <a:ea typeface="+mn-ea"/>
                <a:cs typeface="Chalkboard"/>
              </a:rPr>
              <a:t>CEO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39551" y="2420888"/>
            <a:ext cx="1672235" cy="648072"/>
          </a:xfrm>
          <a:prstGeom prst="rect">
            <a:avLst/>
          </a:prstGeom>
          <a:solidFill>
            <a:srgbClr val="D1D1F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srgbClr val="000000"/>
              </a:solidFill>
              <a:latin typeface="Calibri"/>
              <a:ea typeface="+mn-ea"/>
              <a:cs typeface="Chalkboard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39551" y="3140968"/>
            <a:ext cx="1672235" cy="648072"/>
          </a:xfrm>
          <a:prstGeom prst="rect">
            <a:avLst/>
          </a:prstGeom>
          <a:solidFill>
            <a:srgbClr val="D1D1F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srgbClr val="000000"/>
              </a:solidFill>
              <a:latin typeface="Calibri"/>
              <a:ea typeface="+mn-ea"/>
              <a:cs typeface="Chalkboard"/>
            </a:endParaRPr>
          </a:p>
        </p:txBody>
      </p:sp>
      <p:sp>
        <p:nvSpPr>
          <p:cNvPr id="44" name="TextBox 22"/>
          <p:cNvSpPr txBox="1">
            <a:spLocks noChangeArrowheads="1"/>
          </p:cNvSpPr>
          <p:nvPr/>
        </p:nvSpPr>
        <p:spPr bwMode="auto">
          <a:xfrm>
            <a:off x="683568" y="3140968"/>
            <a:ext cx="1296144" cy="58477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kern="0" dirty="0" smtClean="0">
                <a:solidFill>
                  <a:srgbClr val="000000"/>
                </a:solidFill>
                <a:latin typeface="Chalkboard"/>
                <a:ea typeface="+mn-ea"/>
                <a:cs typeface="Chalkboard"/>
              </a:rPr>
              <a:t>Business Manager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563888" y="1700808"/>
            <a:ext cx="1672235" cy="648072"/>
          </a:xfrm>
          <a:prstGeom prst="rect">
            <a:avLst/>
          </a:prstGeom>
          <a:solidFill>
            <a:srgbClr val="D1D1F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srgbClr val="000000"/>
              </a:solidFill>
              <a:latin typeface="Calibri"/>
              <a:ea typeface="+mn-ea"/>
              <a:cs typeface="Chalkboard"/>
            </a:endParaRPr>
          </a:p>
        </p:txBody>
      </p:sp>
      <p:sp>
        <p:nvSpPr>
          <p:cNvPr id="62" name="TextBox 22"/>
          <p:cNvSpPr txBox="1">
            <a:spLocks noChangeArrowheads="1"/>
          </p:cNvSpPr>
          <p:nvPr/>
        </p:nvSpPr>
        <p:spPr bwMode="auto">
          <a:xfrm>
            <a:off x="683568" y="2492896"/>
            <a:ext cx="1296144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kern="0" dirty="0" smtClean="0">
                <a:solidFill>
                  <a:srgbClr val="000000"/>
                </a:solidFill>
                <a:latin typeface="Chalkboard"/>
                <a:ea typeface="+mn-ea"/>
                <a:cs typeface="Chalkboard"/>
              </a:rPr>
              <a:t>PA</a:t>
            </a:r>
          </a:p>
        </p:txBody>
      </p:sp>
      <p:sp>
        <p:nvSpPr>
          <p:cNvPr id="60" name="TextBox 22"/>
          <p:cNvSpPr txBox="1">
            <a:spLocks noChangeArrowheads="1"/>
          </p:cNvSpPr>
          <p:nvPr/>
        </p:nvSpPr>
        <p:spPr bwMode="auto">
          <a:xfrm>
            <a:off x="3563888" y="1628800"/>
            <a:ext cx="1584176" cy="76123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kern="0" dirty="0" smtClean="0">
                <a:solidFill>
                  <a:srgbClr val="000000"/>
                </a:solidFill>
                <a:latin typeface="Chalkboard"/>
                <a:ea typeface="+mn-ea"/>
                <a:cs typeface="Chalkboard"/>
              </a:rPr>
              <a:t>Chief Operating Officer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563888" y="2420888"/>
            <a:ext cx="1672235" cy="648072"/>
          </a:xfrm>
          <a:prstGeom prst="rect">
            <a:avLst/>
          </a:prstGeom>
          <a:solidFill>
            <a:srgbClr val="D1D1F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srgbClr val="000000"/>
              </a:solidFill>
              <a:latin typeface="Calibri"/>
              <a:ea typeface="+mn-ea"/>
              <a:cs typeface="Chalkboard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563888" y="3140968"/>
            <a:ext cx="1672235" cy="648072"/>
          </a:xfrm>
          <a:prstGeom prst="rect">
            <a:avLst/>
          </a:prstGeom>
          <a:solidFill>
            <a:srgbClr val="D1D1F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srgbClr val="000000"/>
              </a:solidFill>
              <a:latin typeface="Calibri"/>
              <a:ea typeface="+mn-ea"/>
              <a:cs typeface="Chalkboard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563888" y="3861048"/>
            <a:ext cx="1672235" cy="648072"/>
          </a:xfrm>
          <a:prstGeom prst="rect">
            <a:avLst/>
          </a:prstGeom>
          <a:solidFill>
            <a:srgbClr val="D1D1F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srgbClr val="000000"/>
              </a:solidFill>
              <a:latin typeface="Calibri"/>
              <a:ea typeface="+mn-ea"/>
              <a:cs typeface="Chalkboard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948264" y="3861048"/>
            <a:ext cx="1672235" cy="648072"/>
          </a:xfrm>
          <a:prstGeom prst="rect">
            <a:avLst/>
          </a:prstGeom>
          <a:solidFill>
            <a:srgbClr val="D1D1F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srgbClr val="000000"/>
              </a:solidFill>
              <a:latin typeface="Calibri"/>
              <a:ea typeface="+mn-ea"/>
              <a:cs typeface="Chalkboard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948264" y="3140968"/>
            <a:ext cx="1672235" cy="648072"/>
          </a:xfrm>
          <a:prstGeom prst="rect">
            <a:avLst/>
          </a:prstGeom>
          <a:solidFill>
            <a:srgbClr val="D1D1F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srgbClr val="000000"/>
              </a:solidFill>
              <a:latin typeface="Calibri"/>
              <a:ea typeface="+mn-ea"/>
              <a:cs typeface="Chalkboard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948264" y="2420888"/>
            <a:ext cx="1672235" cy="648072"/>
          </a:xfrm>
          <a:prstGeom prst="rect">
            <a:avLst/>
          </a:prstGeom>
          <a:solidFill>
            <a:srgbClr val="D1D1F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srgbClr val="000000"/>
              </a:solidFill>
              <a:latin typeface="Calibri"/>
              <a:ea typeface="+mn-ea"/>
              <a:cs typeface="Chalkboard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948264" y="1700808"/>
            <a:ext cx="1672235" cy="648072"/>
          </a:xfrm>
          <a:prstGeom prst="rect">
            <a:avLst/>
          </a:prstGeom>
          <a:solidFill>
            <a:srgbClr val="D1D1F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srgbClr val="000000"/>
              </a:solidFill>
              <a:latin typeface="Calibri"/>
              <a:ea typeface="+mn-ea"/>
              <a:cs typeface="Chalkboard"/>
            </a:endParaRPr>
          </a:p>
        </p:txBody>
      </p:sp>
      <p:sp>
        <p:nvSpPr>
          <p:cNvPr id="70" name="TextBox 22"/>
          <p:cNvSpPr txBox="1">
            <a:spLocks noChangeArrowheads="1"/>
          </p:cNvSpPr>
          <p:nvPr/>
        </p:nvSpPr>
        <p:spPr bwMode="auto">
          <a:xfrm>
            <a:off x="3635896" y="2420888"/>
            <a:ext cx="1440160" cy="58477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kern="0" dirty="0" smtClean="0">
                <a:solidFill>
                  <a:srgbClr val="000000"/>
                </a:solidFill>
                <a:latin typeface="Chalkboard"/>
                <a:ea typeface="+mn-ea"/>
                <a:cs typeface="Chalkboard"/>
              </a:rPr>
              <a:t>Management accountant</a:t>
            </a:r>
          </a:p>
        </p:txBody>
      </p:sp>
      <p:sp>
        <p:nvSpPr>
          <p:cNvPr id="71" name="TextBox 22"/>
          <p:cNvSpPr txBox="1">
            <a:spLocks noChangeArrowheads="1"/>
          </p:cNvSpPr>
          <p:nvPr/>
        </p:nvSpPr>
        <p:spPr bwMode="auto">
          <a:xfrm>
            <a:off x="3707904" y="3068960"/>
            <a:ext cx="1440160" cy="76123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kern="0" dirty="0" smtClean="0">
                <a:solidFill>
                  <a:srgbClr val="000000"/>
                </a:solidFill>
                <a:latin typeface="Chalkboard"/>
                <a:ea typeface="+mn-ea"/>
                <a:cs typeface="Chalkboard"/>
              </a:rPr>
              <a:t>Director of Teaching and Learning* </a:t>
            </a:r>
          </a:p>
        </p:txBody>
      </p:sp>
      <p:sp>
        <p:nvSpPr>
          <p:cNvPr id="72" name="TextBox 22"/>
          <p:cNvSpPr txBox="1">
            <a:spLocks noChangeArrowheads="1"/>
          </p:cNvSpPr>
          <p:nvPr/>
        </p:nvSpPr>
        <p:spPr bwMode="auto">
          <a:xfrm>
            <a:off x="3635896" y="3789040"/>
            <a:ext cx="1440160" cy="76123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kern="0" dirty="0" smtClean="0">
                <a:solidFill>
                  <a:srgbClr val="000000"/>
                </a:solidFill>
                <a:latin typeface="Chalkboard"/>
                <a:ea typeface="+mn-ea"/>
                <a:cs typeface="Chalkboard"/>
              </a:rPr>
              <a:t>Part-time Marketing Officer</a:t>
            </a:r>
          </a:p>
        </p:txBody>
      </p:sp>
      <p:sp>
        <p:nvSpPr>
          <p:cNvPr id="73" name="TextBox 22"/>
          <p:cNvSpPr txBox="1">
            <a:spLocks noChangeArrowheads="1"/>
          </p:cNvSpPr>
          <p:nvPr/>
        </p:nvSpPr>
        <p:spPr bwMode="auto">
          <a:xfrm>
            <a:off x="7092280" y="1772816"/>
            <a:ext cx="1440160" cy="53963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kern="0" dirty="0">
                <a:solidFill>
                  <a:srgbClr val="000000"/>
                </a:solidFill>
                <a:latin typeface="Chalkboard"/>
                <a:cs typeface="Chalkboard"/>
              </a:rPr>
              <a:t>Director of Standards</a:t>
            </a:r>
          </a:p>
        </p:txBody>
      </p:sp>
      <p:sp>
        <p:nvSpPr>
          <p:cNvPr id="74" name="TextBox 22"/>
          <p:cNvSpPr txBox="1">
            <a:spLocks noChangeArrowheads="1"/>
          </p:cNvSpPr>
          <p:nvPr/>
        </p:nvSpPr>
        <p:spPr bwMode="auto">
          <a:xfrm>
            <a:off x="7020272" y="3212976"/>
            <a:ext cx="1584176" cy="53963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kern="0" dirty="0" smtClean="0">
                <a:solidFill>
                  <a:srgbClr val="000000"/>
                </a:solidFill>
                <a:latin typeface="Chalkboard"/>
                <a:ea typeface="+mn-ea"/>
                <a:cs typeface="Chalkboard"/>
              </a:rPr>
              <a:t>Central Business Team </a:t>
            </a:r>
          </a:p>
        </p:txBody>
      </p:sp>
      <p:sp>
        <p:nvSpPr>
          <p:cNvPr id="75" name="TextBox 22"/>
          <p:cNvSpPr txBox="1">
            <a:spLocks noChangeArrowheads="1"/>
          </p:cNvSpPr>
          <p:nvPr/>
        </p:nvSpPr>
        <p:spPr bwMode="auto">
          <a:xfrm>
            <a:off x="6948264" y="3933056"/>
            <a:ext cx="1728192" cy="53963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kern="0" dirty="0" smtClean="0">
                <a:solidFill>
                  <a:srgbClr val="000000"/>
                </a:solidFill>
                <a:latin typeface="Chalkboard"/>
                <a:ea typeface="+mn-ea"/>
                <a:cs typeface="Chalkboard"/>
              </a:rPr>
              <a:t>HR and </a:t>
            </a:r>
            <a:r>
              <a:rPr lang="en-GB" sz="1600" kern="0" dirty="0">
                <a:solidFill>
                  <a:srgbClr val="000000"/>
                </a:solidFill>
                <a:latin typeface="Chalkboard"/>
                <a:cs typeface="Chalkboard"/>
              </a:rPr>
              <a:t>E</a:t>
            </a:r>
            <a:r>
              <a:rPr lang="en-GB" sz="1600" kern="0" dirty="0" smtClean="0">
                <a:solidFill>
                  <a:srgbClr val="000000"/>
                </a:solidFill>
                <a:latin typeface="Chalkboard"/>
                <a:ea typeface="+mn-ea"/>
                <a:cs typeface="Chalkboard"/>
              </a:rPr>
              <a:t>states Managers</a:t>
            </a:r>
          </a:p>
        </p:txBody>
      </p:sp>
      <p:sp>
        <p:nvSpPr>
          <p:cNvPr id="77" name="Left-Right Arrow 76"/>
          <p:cNvSpPr/>
          <p:nvPr/>
        </p:nvSpPr>
        <p:spPr>
          <a:xfrm>
            <a:off x="107504" y="5013176"/>
            <a:ext cx="8820472" cy="1440160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halkboard"/>
              <a:cs typeface="Chalkboard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27584" y="5517232"/>
            <a:ext cx="7263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halkboard"/>
                <a:cs typeface="Chalkboard"/>
              </a:rPr>
              <a:t>MAT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spectrum</a:t>
            </a:r>
            <a:endParaRPr lang="en-US" sz="2000" dirty="0">
              <a:solidFill>
                <a:schemeClr val="bg1"/>
              </a:solidFill>
              <a:latin typeface="Chalkboard"/>
              <a:cs typeface="Chalkboard"/>
            </a:endParaRPr>
          </a:p>
        </p:txBody>
      </p:sp>
      <p:cxnSp>
        <p:nvCxnSpPr>
          <p:cNvPr id="80" name="Straight Arrow Connector 79"/>
          <p:cNvCxnSpPr>
            <a:stCxn id="43" idx="3"/>
          </p:cNvCxnSpPr>
          <p:nvPr/>
        </p:nvCxnSpPr>
        <p:spPr>
          <a:xfrm flipV="1">
            <a:off x="2211786" y="2132856"/>
            <a:ext cx="1280094" cy="133214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22"/>
          <p:cNvSpPr txBox="1">
            <a:spLocks noChangeArrowheads="1"/>
          </p:cNvSpPr>
          <p:nvPr/>
        </p:nvSpPr>
        <p:spPr bwMode="auto">
          <a:xfrm>
            <a:off x="7020272" y="2420888"/>
            <a:ext cx="1584176" cy="53963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kern="0" dirty="0" smtClean="0">
                <a:solidFill>
                  <a:srgbClr val="000000"/>
                </a:solidFill>
                <a:latin typeface="Chalkboard"/>
                <a:cs typeface="Chalkboard"/>
              </a:rPr>
              <a:t>Key curriculum specialists*</a:t>
            </a:r>
            <a:endParaRPr lang="en-GB" sz="1600" kern="0" dirty="0">
              <a:solidFill>
                <a:srgbClr val="000000"/>
              </a:solidFill>
              <a:latin typeface="Chalkboard"/>
              <a:cs typeface="Chalkboard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76256" y="4581128"/>
            <a:ext cx="172819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halkboard"/>
                <a:cs typeface="Chalkboard"/>
              </a:rPr>
              <a:t>*Might be based in academies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419872" y="4509120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halkboard"/>
                <a:cs typeface="Chalkboard"/>
              </a:rPr>
              <a:t>*Might be linked to a SLT role in one of the academies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275856" y="119675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An example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539552" y="3861048"/>
            <a:ext cx="1672235" cy="648072"/>
          </a:xfrm>
          <a:prstGeom prst="rect">
            <a:avLst/>
          </a:prstGeom>
          <a:solidFill>
            <a:srgbClr val="D1D1F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sysClr val="window" lastClr="FFFFFF"/>
              </a:solidFill>
              <a:latin typeface="Calibri"/>
              <a:ea typeface="+mn-ea"/>
              <a:cs typeface="Chalkboard"/>
            </a:endParaRPr>
          </a:p>
        </p:txBody>
      </p:sp>
      <p:sp>
        <p:nvSpPr>
          <p:cNvPr id="86" name="TextBox 22"/>
          <p:cNvSpPr txBox="1">
            <a:spLocks noChangeArrowheads="1"/>
          </p:cNvSpPr>
          <p:nvPr/>
        </p:nvSpPr>
        <p:spPr bwMode="auto">
          <a:xfrm>
            <a:off x="467544" y="3789040"/>
            <a:ext cx="1800200" cy="76123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kern="0" dirty="0" smtClean="0">
                <a:solidFill>
                  <a:srgbClr val="000000"/>
                </a:solidFill>
                <a:latin typeface="Chalkboard"/>
                <a:ea typeface="+mn-ea"/>
                <a:cs typeface="Chalkboard"/>
              </a:rPr>
              <a:t>Other senior leaders carrying out ad hoc roles</a:t>
            </a:r>
          </a:p>
        </p:txBody>
      </p:sp>
    </p:spTree>
    <p:extLst>
      <p:ext uri="{BB962C8B-B14F-4D97-AF65-F5344CB8AC3E}">
        <p14:creationId xmlns:p14="http://schemas.microsoft.com/office/powerpoint/2010/main" val="380833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054" y="332656"/>
            <a:ext cx="8820150" cy="908050"/>
          </a:xfrm>
        </p:spPr>
        <p:txBody>
          <a:bodyPr/>
          <a:lstStyle/>
          <a:p>
            <a:r>
              <a:rPr lang="en-US" sz="2800" dirty="0" smtClean="0">
                <a:latin typeface="Chalkboard"/>
                <a:cs typeface="Chalkboard"/>
              </a:rPr>
              <a:t>As the MAT develops the CEO role will evolve</a:t>
            </a:r>
            <a:endParaRPr lang="en-US" sz="2800" dirty="0">
              <a:latin typeface="Chalkboard"/>
              <a:cs typeface="Chalkboard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835696" y="2276872"/>
            <a:ext cx="1672235" cy="648072"/>
          </a:xfrm>
          <a:prstGeom prst="rect">
            <a:avLst/>
          </a:prstGeom>
          <a:solidFill>
            <a:srgbClr val="D1D1F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sysClr val="window" lastClr="FFFFFF"/>
              </a:solidFill>
              <a:latin typeface="Calibri"/>
              <a:ea typeface="+mn-ea"/>
              <a:cs typeface="Chalkboard"/>
            </a:endParaRPr>
          </a:p>
        </p:txBody>
      </p:sp>
      <p:sp>
        <p:nvSpPr>
          <p:cNvPr id="60" name="TextBox 22"/>
          <p:cNvSpPr txBox="1">
            <a:spLocks noChangeArrowheads="1"/>
          </p:cNvSpPr>
          <p:nvPr/>
        </p:nvSpPr>
        <p:spPr bwMode="auto">
          <a:xfrm>
            <a:off x="1835696" y="2204864"/>
            <a:ext cx="1584176" cy="76123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kern="0" dirty="0" smtClean="0">
                <a:solidFill>
                  <a:srgbClr val="000000"/>
                </a:solidFill>
                <a:latin typeface="Chalkboard"/>
                <a:ea typeface="+mn-ea"/>
                <a:cs typeface="Chalkboard"/>
              </a:rPr>
              <a:t>Chief Operating Officer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835696" y="2996952"/>
            <a:ext cx="1672235" cy="648072"/>
          </a:xfrm>
          <a:prstGeom prst="rect">
            <a:avLst/>
          </a:prstGeom>
          <a:solidFill>
            <a:srgbClr val="D1D1F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sysClr val="window" lastClr="FFFFFF"/>
              </a:solidFill>
              <a:latin typeface="Calibri"/>
              <a:ea typeface="+mn-ea"/>
              <a:cs typeface="Chalkboard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835696" y="3717032"/>
            <a:ext cx="1672235" cy="648072"/>
          </a:xfrm>
          <a:prstGeom prst="rect">
            <a:avLst/>
          </a:prstGeom>
          <a:solidFill>
            <a:srgbClr val="D1D1F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sysClr val="window" lastClr="FFFFFF"/>
              </a:solidFill>
              <a:latin typeface="Calibri"/>
              <a:ea typeface="+mn-ea"/>
              <a:cs typeface="Chalkboard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835696" y="4437112"/>
            <a:ext cx="1672235" cy="648072"/>
          </a:xfrm>
          <a:prstGeom prst="rect">
            <a:avLst/>
          </a:prstGeom>
          <a:solidFill>
            <a:srgbClr val="D1D1F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sysClr val="window" lastClr="FFFFFF"/>
              </a:solidFill>
              <a:latin typeface="Calibri"/>
              <a:ea typeface="+mn-ea"/>
              <a:cs typeface="Chalkboard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220072" y="4437112"/>
            <a:ext cx="1672235" cy="648072"/>
          </a:xfrm>
          <a:prstGeom prst="rect">
            <a:avLst/>
          </a:prstGeom>
          <a:solidFill>
            <a:srgbClr val="D1D1F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sysClr val="window" lastClr="FFFFFF"/>
              </a:solidFill>
              <a:latin typeface="Calibri"/>
              <a:ea typeface="+mn-ea"/>
              <a:cs typeface="Chalkboard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220072" y="3717032"/>
            <a:ext cx="1672235" cy="648072"/>
          </a:xfrm>
          <a:prstGeom prst="rect">
            <a:avLst/>
          </a:prstGeom>
          <a:solidFill>
            <a:srgbClr val="D1D1F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sysClr val="window" lastClr="FFFFFF"/>
              </a:solidFill>
              <a:latin typeface="Calibri"/>
              <a:ea typeface="+mn-ea"/>
              <a:cs typeface="Chalkboard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220072" y="2996952"/>
            <a:ext cx="1672235" cy="648072"/>
          </a:xfrm>
          <a:prstGeom prst="rect">
            <a:avLst/>
          </a:prstGeom>
          <a:solidFill>
            <a:srgbClr val="D1D1F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sysClr val="window" lastClr="FFFFFF"/>
              </a:solidFill>
              <a:latin typeface="Calibri"/>
              <a:ea typeface="+mn-ea"/>
              <a:cs typeface="Chalkboard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220072" y="2276872"/>
            <a:ext cx="1672235" cy="648072"/>
          </a:xfrm>
          <a:prstGeom prst="rect">
            <a:avLst/>
          </a:prstGeom>
          <a:solidFill>
            <a:srgbClr val="D1D1F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sysClr val="window" lastClr="FFFFFF"/>
              </a:solidFill>
              <a:latin typeface="Calibri"/>
              <a:ea typeface="+mn-ea"/>
              <a:cs typeface="Chalkboard"/>
            </a:endParaRPr>
          </a:p>
        </p:txBody>
      </p:sp>
      <p:sp>
        <p:nvSpPr>
          <p:cNvPr id="70" name="TextBox 22"/>
          <p:cNvSpPr txBox="1">
            <a:spLocks noChangeArrowheads="1"/>
          </p:cNvSpPr>
          <p:nvPr/>
        </p:nvSpPr>
        <p:spPr bwMode="auto">
          <a:xfrm>
            <a:off x="1907704" y="2996952"/>
            <a:ext cx="1440160" cy="58477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kern="0" dirty="0" smtClean="0">
                <a:solidFill>
                  <a:srgbClr val="000000"/>
                </a:solidFill>
                <a:latin typeface="Chalkboard"/>
                <a:ea typeface="+mn-ea"/>
                <a:cs typeface="Chalkboard"/>
              </a:rPr>
              <a:t>Management accountant</a:t>
            </a:r>
          </a:p>
        </p:txBody>
      </p:sp>
      <p:sp>
        <p:nvSpPr>
          <p:cNvPr id="71" name="TextBox 22"/>
          <p:cNvSpPr txBox="1">
            <a:spLocks noChangeArrowheads="1"/>
          </p:cNvSpPr>
          <p:nvPr/>
        </p:nvSpPr>
        <p:spPr bwMode="auto">
          <a:xfrm>
            <a:off x="1979712" y="3645024"/>
            <a:ext cx="1440160" cy="76123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kern="0" dirty="0" smtClean="0">
                <a:solidFill>
                  <a:srgbClr val="000000"/>
                </a:solidFill>
                <a:latin typeface="Chalkboard"/>
                <a:ea typeface="+mn-ea"/>
                <a:cs typeface="Chalkboard"/>
              </a:rPr>
              <a:t>Director of Teaching and Learning* </a:t>
            </a:r>
          </a:p>
        </p:txBody>
      </p:sp>
      <p:sp>
        <p:nvSpPr>
          <p:cNvPr id="72" name="TextBox 22"/>
          <p:cNvSpPr txBox="1">
            <a:spLocks noChangeArrowheads="1"/>
          </p:cNvSpPr>
          <p:nvPr/>
        </p:nvSpPr>
        <p:spPr bwMode="auto">
          <a:xfrm>
            <a:off x="1907704" y="4365104"/>
            <a:ext cx="1440160" cy="76123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kern="0" dirty="0" smtClean="0">
                <a:solidFill>
                  <a:srgbClr val="000000"/>
                </a:solidFill>
                <a:latin typeface="Chalkboard"/>
                <a:ea typeface="+mn-ea"/>
                <a:cs typeface="Chalkboard"/>
              </a:rPr>
              <a:t>Part-time Marketing Officer</a:t>
            </a:r>
          </a:p>
        </p:txBody>
      </p:sp>
      <p:sp>
        <p:nvSpPr>
          <p:cNvPr id="73" name="TextBox 22"/>
          <p:cNvSpPr txBox="1">
            <a:spLocks noChangeArrowheads="1"/>
          </p:cNvSpPr>
          <p:nvPr/>
        </p:nvSpPr>
        <p:spPr bwMode="auto">
          <a:xfrm>
            <a:off x="5364088" y="2348880"/>
            <a:ext cx="1440160" cy="53963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kern="0" dirty="0">
                <a:solidFill>
                  <a:srgbClr val="000000"/>
                </a:solidFill>
                <a:latin typeface="Chalkboard"/>
                <a:cs typeface="Chalkboard"/>
              </a:rPr>
              <a:t>Director of Standards</a:t>
            </a:r>
          </a:p>
        </p:txBody>
      </p:sp>
      <p:sp>
        <p:nvSpPr>
          <p:cNvPr id="74" name="TextBox 22"/>
          <p:cNvSpPr txBox="1">
            <a:spLocks noChangeArrowheads="1"/>
          </p:cNvSpPr>
          <p:nvPr/>
        </p:nvSpPr>
        <p:spPr bwMode="auto">
          <a:xfrm>
            <a:off x="5292080" y="3789040"/>
            <a:ext cx="1584176" cy="53963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kern="0" dirty="0" smtClean="0">
                <a:solidFill>
                  <a:srgbClr val="000000"/>
                </a:solidFill>
                <a:latin typeface="Chalkboard"/>
                <a:ea typeface="+mn-ea"/>
                <a:cs typeface="Chalkboard"/>
              </a:rPr>
              <a:t>Central Business Team </a:t>
            </a:r>
          </a:p>
        </p:txBody>
      </p:sp>
      <p:sp>
        <p:nvSpPr>
          <p:cNvPr id="75" name="TextBox 22"/>
          <p:cNvSpPr txBox="1">
            <a:spLocks noChangeArrowheads="1"/>
          </p:cNvSpPr>
          <p:nvPr/>
        </p:nvSpPr>
        <p:spPr bwMode="auto">
          <a:xfrm>
            <a:off x="5220072" y="4509120"/>
            <a:ext cx="1728192" cy="53963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kern="0" dirty="0" smtClean="0">
                <a:solidFill>
                  <a:srgbClr val="000000"/>
                </a:solidFill>
                <a:latin typeface="Chalkboard"/>
                <a:ea typeface="+mn-ea"/>
                <a:cs typeface="Chalkboard"/>
              </a:rPr>
              <a:t>HR and </a:t>
            </a:r>
            <a:r>
              <a:rPr lang="en-GB" sz="1600" kern="0" dirty="0">
                <a:solidFill>
                  <a:srgbClr val="000000"/>
                </a:solidFill>
                <a:latin typeface="Chalkboard"/>
                <a:cs typeface="Chalkboard"/>
              </a:rPr>
              <a:t>E</a:t>
            </a:r>
            <a:r>
              <a:rPr lang="en-GB" sz="1600" kern="0" dirty="0" smtClean="0">
                <a:solidFill>
                  <a:srgbClr val="000000"/>
                </a:solidFill>
                <a:latin typeface="Chalkboard"/>
                <a:ea typeface="+mn-ea"/>
                <a:cs typeface="Chalkboard"/>
              </a:rPr>
              <a:t>states Managers</a:t>
            </a:r>
          </a:p>
        </p:txBody>
      </p:sp>
      <p:sp>
        <p:nvSpPr>
          <p:cNvPr id="77" name="Left-Right Arrow 76"/>
          <p:cNvSpPr/>
          <p:nvPr/>
        </p:nvSpPr>
        <p:spPr>
          <a:xfrm>
            <a:off x="107504" y="5013176"/>
            <a:ext cx="8820472" cy="1440160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halkboard"/>
              <a:cs typeface="Chalkboard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27584" y="5517232"/>
            <a:ext cx="7263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halkboard"/>
                <a:cs typeface="Chalkboard"/>
              </a:rPr>
              <a:t>MAT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spectrum</a:t>
            </a:r>
            <a:endParaRPr lang="en-US" sz="2000" dirty="0">
              <a:solidFill>
                <a:schemeClr val="bg1"/>
              </a:solidFill>
              <a:latin typeface="Chalkboard"/>
              <a:cs typeface="Chalkboard"/>
            </a:endParaRPr>
          </a:p>
        </p:txBody>
      </p:sp>
      <p:sp>
        <p:nvSpPr>
          <p:cNvPr id="81" name="TextBox 22"/>
          <p:cNvSpPr txBox="1">
            <a:spLocks noChangeArrowheads="1"/>
          </p:cNvSpPr>
          <p:nvPr/>
        </p:nvSpPr>
        <p:spPr bwMode="auto">
          <a:xfrm>
            <a:off x="5292080" y="2996952"/>
            <a:ext cx="1584176" cy="53963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kern="0" dirty="0" smtClean="0">
                <a:solidFill>
                  <a:srgbClr val="000000"/>
                </a:solidFill>
                <a:latin typeface="Chalkboard"/>
                <a:cs typeface="Chalkboard"/>
              </a:rPr>
              <a:t>Key curriculum specialists*</a:t>
            </a:r>
            <a:endParaRPr lang="en-GB" sz="1600" kern="0" dirty="0">
              <a:solidFill>
                <a:srgbClr val="000000"/>
              </a:solidFill>
              <a:latin typeface="Chalkboard"/>
              <a:cs typeface="Chalkboard"/>
            </a:endParaRPr>
          </a:p>
        </p:txBody>
      </p:sp>
      <p:sp>
        <p:nvSpPr>
          <p:cNvPr id="3" name="Oval 2"/>
          <p:cNvSpPr/>
          <p:nvPr/>
        </p:nvSpPr>
        <p:spPr>
          <a:xfrm>
            <a:off x="107504" y="1556792"/>
            <a:ext cx="8640960" cy="3744416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22"/>
          <p:cNvSpPr txBox="1">
            <a:spLocks noChangeArrowheads="1"/>
          </p:cNvSpPr>
          <p:nvPr/>
        </p:nvSpPr>
        <p:spPr bwMode="auto">
          <a:xfrm>
            <a:off x="3563888" y="1772816"/>
            <a:ext cx="1584176" cy="43088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kern="0" dirty="0" smtClean="0">
                <a:solidFill>
                  <a:srgbClr val="FF0000"/>
                </a:solidFill>
                <a:latin typeface="Chalkboard"/>
                <a:ea typeface="+mn-ea"/>
                <a:cs typeface="Chalkboard"/>
              </a:rPr>
              <a:t>CEO</a:t>
            </a:r>
          </a:p>
        </p:txBody>
      </p:sp>
    </p:spTree>
    <p:extLst>
      <p:ext uri="{BB962C8B-B14F-4D97-AF65-F5344CB8AC3E}">
        <p14:creationId xmlns:p14="http://schemas.microsoft.com/office/powerpoint/2010/main" val="11834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1"/>
          <p:cNvSpPr txBox="1">
            <a:spLocks noChangeArrowheads="1"/>
          </p:cNvSpPr>
          <p:nvPr/>
        </p:nvSpPr>
        <p:spPr bwMode="auto">
          <a:xfrm>
            <a:off x="1835696" y="4437112"/>
            <a:ext cx="1439863" cy="111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sz="1400" dirty="0" smtClean="0">
                <a:latin typeface="Chalkboard"/>
                <a:cs typeface="Chalkboard"/>
              </a:rPr>
              <a:t>Senior, middle leaders &amp; expert practitioners</a:t>
            </a:r>
            <a:endParaRPr lang="en-US" sz="1400" dirty="0">
              <a:latin typeface="Chalkboard"/>
              <a:cs typeface="Chalkboard"/>
            </a:endParaRPr>
          </a:p>
        </p:txBody>
      </p:sp>
      <p:sp>
        <p:nvSpPr>
          <p:cNvPr id="41" name="TextBox 1"/>
          <p:cNvSpPr txBox="1">
            <a:spLocks noChangeArrowheads="1"/>
          </p:cNvSpPr>
          <p:nvPr/>
        </p:nvSpPr>
        <p:spPr bwMode="auto">
          <a:xfrm>
            <a:off x="4355976" y="4437112"/>
            <a:ext cx="1439863" cy="111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sz="1400" dirty="0" smtClean="0">
                <a:latin typeface="Chalkboard"/>
                <a:cs typeface="Chalkboard"/>
              </a:rPr>
              <a:t>Senior, middle leaders &amp; expert practitioners</a:t>
            </a:r>
            <a:endParaRPr lang="en-US" sz="1400" dirty="0">
              <a:latin typeface="Chalkboard"/>
              <a:cs typeface="Chalkboard"/>
            </a:endParaRPr>
          </a:p>
        </p:txBody>
      </p:sp>
      <p:sp>
        <p:nvSpPr>
          <p:cNvPr id="42" name="TextBox 1"/>
          <p:cNvSpPr txBox="1">
            <a:spLocks noChangeArrowheads="1"/>
          </p:cNvSpPr>
          <p:nvPr/>
        </p:nvSpPr>
        <p:spPr bwMode="auto">
          <a:xfrm>
            <a:off x="6372200" y="4437112"/>
            <a:ext cx="1439863" cy="111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sz="1400" dirty="0" smtClean="0">
                <a:latin typeface="Chalkboard"/>
                <a:cs typeface="Chalkboard"/>
              </a:rPr>
              <a:t>Senior, middle leaders &amp; expert practitioners</a:t>
            </a:r>
            <a:endParaRPr lang="en-US" sz="1400" dirty="0">
              <a:latin typeface="Chalkboard"/>
              <a:cs typeface="Chalkboard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4213" y="2420888"/>
            <a:ext cx="7508875" cy="4413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sp>
        <p:nvSpPr>
          <p:cNvPr id="5" name="Oval 4"/>
          <p:cNvSpPr/>
          <p:nvPr/>
        </p:nvSpPr>
        <p:spPr>
          <a:xfrm>
            <a:off x="1547813" y="5229176"/>
            <a:ext cx="490537" cy="4048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sp>
        <p:nvSpPr>
          <p:cNvPr id="6" name="Oval 5"/>
          <p:cNvSpPr/>
          <p:nvPr/>
        </p:nvSpPr>
        <p:spPr>
          <a:xfrm>
            <a:off x="3132138" y="4652913"/>
            <a:ext cx="490537" cy="40481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sp>
        <p:nvSpPr>
          <p:cNvPr id="7" name="Oval 6"/>
          <p:cNvSpPr/>
          <p:nvPr/>
        </p:nvSpPr>
        <p:spPr>
          <a:xfrm>
            <a:off x="250825" y="5229176"/>
            <a:ext cx="492125" cy="4048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sp>
        <p:nvSpPr>
          <p:cNvPr id="8" name="Oval 7"/>
          <p:cNvSpPr/>
          <p:nvPr/>
        </p:nvSpPr>
        <p:spPr>
          <a:xfrm>
            <a:off x="3132138" y="5229176"/>
            <a:ext cx="490537" cy="4048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sp>
        <p:nvSpPr>
          <p:cNvPr id="9" name="Oval 8"/>
          <p:cNvSpPr/>
          <p:nvPr/>
        </p:nvSpPr>
        <p:spPr>
          <a:xfrm>
            <a:off x="3924300" y="4652913"/>
            <a:ext cx="490538" cy="40481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995738" y="5229176"/>
            <a:ext cx="490537" cy="4048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156325" y="5229176"/>
            <a:ext cx="490538" cy="4048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795963" y="4652913"/>
            <a:ext cx="490537" cy="40481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435600" y="5229176"/>
            <a:ext cx="490538" cy="4048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851275" y="2925713"/>
            <a:ext cx="0" cy="100806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54"/>
          <p:cNvSpPr txBox="1">
            <a:spLocks noChangeArrowheads="1"/>
          </p:cNvSpPr>
          <p:nvPr/>
        </p:nvSpPr>
        <p:spPr bwMode="auto">
          <a:xfrm>
            <a:off x="1619672" y="2420888"/>
            <a:ext cx="5473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2000" dirty="0" smtClean="0">
                <a:solidFill>
                  <a:schemeClr val="bg1"/>
                </a:solidFill>
                <a:latin typeface="Chalkboard"/>
                <a:cs typeface="Chalkboard"/>
              </a:rPr>
              <a:t>MAT</a:t>
            </a:r>
            <a:endParaRPr lang="en-GB" sz="2000" dirty="0">
              <a:solidFill>
                <a:schemeClr val="bg1"/>
              </a:solidFill>
              <a:latin typeface="Chalkboard"/>
              <a:cs typeface="Chalkboard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900113" y="5229176"/>
            <a:ext cx="490537" cy="4048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258888" y="4652913"/>
            <a:ext cx="492125" cy="40481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39750" y="4652913"/>
            <a:ext cx="490538" cy="40481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8243888" y="5229176"/>
            <a:ext cx="490537" cy="4048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7885113" y="4652913"/>
            <a:ext cx="490537" cy="40481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524750" y="5229176"/>
            <a:ext cx="490538" cy="4048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051050" y="5013226"/>
            <a:ext cx="936625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084888" y="2925713"/>
            <a:ext cx="0" cy="100806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8101013" y="2925713"/>
            <a:ext cx="0" cy="100806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588125" y="5013226"/>
            <a:ext cx="936625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572000" y="5013226"/>
            <a:ext cx="935037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58888" y="2960638"/>
            <a:ext cx="0" cy="100806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101013" y="5518101"/>
            <a:ext cx="0" cy="503237"/>
          </a:xfrm>
          <a:prstGeom prst="line">
            <a:avLst/>
          </a:prstGeom>
          <a:ln w="38100" cmpd="sng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708400" y="6021338"/>
            <a:ext cx="439261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708400" y="5518101"/>
            <a:ext cx="0" cy="503237"/>
          </a:xfrm>
          <a:prstGeom prst="line">
            <a:avLst/>
          </a:prstGeom>
          <a:ln w="38100" cmpd="sng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11863" y="5734001"/>
            <a:ext cx="0" cy="503237"/>
          </a:xfrm>
          <a:prstGeom prst="line">
            <a:avLst/>
          </a:prstGeom>
          <a:ln w="38100" cmpd="sng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116013" y="6237238"/>
            <a:ext cx="4895850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16013" y="5734001"/>
            <a:ext cx="0" cy="503237"/>
          </a:xfrm>
          <a:prstGeom prst="line">
            <a:avLst/>
          </a:prstGeom>
          <a:ln w="38100" cmpd="sng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1"/>
          <p:cNvSpPr txBox="1">
            <a:spLocks noChangeArrowheads="1"/>
          </p:cNvSpPr>
          <p:nvPr/>
        </p:nvSpPr>
        <p:spPr bwMode="auto">
          <a:xfrm>
            <a:off x="539552" y="3861048"/>
            <a:ext cx="143986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latin typeface="Chalkboard"/>
                <a:cs typeface="Chalkboard"/>
              </a:rPr>
              <a:t>Executive principal</a:t>
            </a:r>
          </a:p>
        </p:txBody>
      </p:sp>
      <p:sp>
        <p:nvSpPr>
          <p:cNvPr id="35" name="TextBox 36"/>
          <p:cNvSpPr txBox="1">
            <a:spLocks noChangeArrowheads="1"/>
          </p:cNvSpPr>
          <p:nvPr/>
        </p:nvSpPr>
        <p:spPr bwMode="auto">
          <a:xfrm>
            <a:off x="3131940" y="3861048"/>
            <a:ext cx="143986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latin typeface="Chalkboard"/>
                <a:cs typeface="Chalkboard"/>
              </a:rPr>
              <a:t>Executive principal</a:t>
            </a:r>
          </a:p>
        </p:txBody>
      </p:sp>
      <p:sp>
        <p:nvSpPr>
          <p:cNvPr id="36" name="TextBox 37"/>
          <p:cNvSpPr txBox="1">
            <a:spLocks noChangeArrowheads="1"/>
          </p:cNvSpPr>
          <p:nvPr/>
        </p:nvSpPr>
        <p:spPr bwMode="auto">
          <a:xfrm>
            <a:off x="5363965" y="3861048"/>
            <a:ext cx="143986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latin typeface="Chalkboard"/>
                <a:cs typeface="Chalkboard"/>
              </a:rPr>
              <a:t>Executive principal</a:t>
            </a:r>
          </a:p>
        </p:txBody>
      </p:sp>
      <p:sp>
        <p:nvSpPr>
          <p:cNvPr id="37" name="TextBox 38"/>
          <p:cNvSpPr txBox="1">
            <a:spLocks noChangeArrowheads="1"/>
          </p:cNvSpPr>
          <p:nvPr/>
        </p:nvSpPr>
        <p:spPr bwMode="auto">
          <a:xfrm>
            <a:off x="7380288" y="3861048"/>
            <a:ext cx="143986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latin typeface="Chalkboard"/>
                <a:cs typeface="Chalkboard"/>
              </a:rPr>
              <a:t>Executive principal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5536" y="1844824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halkboard"/>
                <a:cs typeface="Chalkboard"/>
              </a:rPr>
              <a:t>Scale</a:t>
            </a:r>
            <a:r>
              <a:rPr lang="en-US" sz="2000" b="1" dirty="0">
                <a:latin typeface="Chalkboard"/>
                <a:cs typeface="Chalkboard"/>
              </a:rPr>
              <a:t> </a:t>
            </a:r>
            <a:r>
              <a:rPr lang="en-US" sz="2000" b="1" dirty="0" smtClean="0">
                <a:latin typeface="Chalkboard"/>
                <a:cs typeface="Chalkboard"/>
              </a:rPr>
              <a:t>and spans of control in a growing MAT</a:t>
            </a:r>
            <a:endParaRPr lang="en-US" sz="2000" b="1" dirty="0">
              <a:latin typeface="Chalkboard"/>
              <a:cs typeface="Chalkboard"/>
            </a:endParaRPr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323850" y="404664"/>
            <a:ext cx="8820150" cy="908050"/>
          </a:xfrm>
        </p:spPr>
        <p:txBody>
          <a:bodyPr/>
          <a:lstStyle/>
          <a:p>
            <a:r>
              <a:rPr lang="en-US" sz="2800" dirty="0" smtClean="0">
                <a:latin typeface="Chalkboard"/>
                <a:cs typeface="Chalkboard"/>
              </a:rPr>
              <a:t>A CEO’s role will depend on how they distribute leadership – to other leaders</a:t>
            </a:r>
            <a:endParaRPr lang="en-US" sz="28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06119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908050"/>
          </a:xfrm>
        </p:spPr>
        <p:txBody>
          <a:bodyPr/>
          <a:lstStyle/>
          <a:p>
            <a:r>
              <a:rPr lang="en-GB" sz="2800" dirty="0" smtClean="0">
                <a:latin typeface="Chalkboard"/>
                <a:cs typeface="Chalkboard"/>
              </a:rPr>
              <a:t>CEOs have </a:t>
            </a:r>
            <a:r>
              <a:rPr lang="en-GB" sz="2800" dirty="0">
                <a:latin typeface="Chalkboard"/>
                <a:cs typeface="Chalkboard"/>
              </a:rPr>
              <a:t>a variety of </a:t>
            </a:r>
            <a:r>
              <a:rPr lang="en-GB" sz="2800" dirty="0" smtClean="0">
                <a:latin typeface="Chalkboard"/>
                <a:cs typeface="Chalkboard"/>
              </a:rPr>
              <a:t>roles… </a:t>
            </a:r>
            <a:endParaRPr lang="en-GB" sz="2800" dirty="0">
              <a:latin typeface="Chalkboard"/>
              <a:cs typeface="Chalkboar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1772816"/>
            <a:ext cx="3575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halkboard"/>
                <a:cs typeface="Chalkboard"/>
              </a:rPr>
              <a:t>Corporate chief executive</a:t>
            </a:r>
            <a:endParaRPr lang="en-GB" sz="2000" dirty="0">
              <a:latin typeface="Chalkboard"/>
              <a:cs typeface="Chalkboar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64288" y="3501008"/>
            <a:ext cx="19517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halkboard"/>
                <a:cs typeface="Chalkboard"/>
              </a:rPr>
              <a:t>Instructional leader</a:t>
            </a:r>
            <a:endParaRPr lang="en-GB" sz="2000" dirty="0">
              <a:latin typeface="Chalkboard"/>
              <a:cs typeface="Chalkboar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40993" y="4437112"/>
            <a:ext cx="24030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halkboard"/>
                <a:cs typeface="Chalkboard"/>
              </a:rPr>
              <a:t>Leadership developer </a:t>
            </a:r>
            <a:endParaRPr lang="en-GB" sz="2000" dirty="0">
              <a:latin typeface="Chalkboard"/>
              <a:cs typeface="Chalkboar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00192" y="5445224"/>
            <a:ext cx="249073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halkboard"/>
                <a:cs typeface="Chalkboard"/>
              </a:rPr>
              <a:t>Orchestrator of partnership depth</a:t>
            </a:r>
            <a:endParaRPr lang="en-GB" sz="2000" dirty="0">
              <a:latin typeface="Chalkboard"/>
              <a:cs typeface="Chalkboar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87624" y="5661248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halkboard"/>
                <a:cs typeface="Chalkboard"/>
              </a:rPr>
              <a:t>Quality assurer</a:t>
            </a:r>
            <a:endParaRPr lang="en-GB" sz="2000" dirty="0">
              <a:latin typeface="Chalkboard"/>
              <a:cs typeface="Chalkboar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51712" y="2492896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halkboard"/>
                <a:cs typeface="Chalkboard"/>
              </a:rPr>
              <a:t>Guardian of the flame</a:t>
            </a:r>
            <a:endParaRPr lang="en-GB" sz="2000" dirty="0">
              <a:latin typeface="Chalkboard"/>
              <a:cs typeface="Chalkboard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88024" y="1772816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halkboard"/>
                <a:cs typeface="Chalkboard"/>
              </a:rPr>
              <a:t>Thinker and strategist</a:t>
            </a:r>
            <a:endParaRPr lang="en-GB" sz="2000" dirty="0">
              <a:latin typeface="Chalkboard"/>
              <a:cs typeface="Chalkboard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645024"/>
            <a:ext cx="2473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halkboard"/>
                <a:cs typeface="Chalkboard"/>
              </a:rPr>
              <a:t>Communicator</a:t>
            </a:r>
            <a:endParaRPr lang="en-GB" sz="2000" dirty="0">
              <a:latin typeface="Chalkboard"/>
              <a:cs typeface="Chalkboar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2276872"/>
            <a:ext cx="4101415" cy="3456384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07504" y="2636912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halkboard"/>
                <a:cs typeface="Chalkboard"/>
              </a:rPr>
              <a:t>Ambassador</a:t>
            </a:r>
            <a:endParaRPr lang="en-GB" sz="2000" dirty="0">
              <a:latin typeface="Chalkboard"/>
              <a:cs typeface="Chalkboar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4653136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halkboard"/>
                <a:cs typeface="Chalkboard"/>
              </a:rPr>
              <a:t>Business developer</a:t>
            </a:r>
            <a:endParaRPr lang="en-GB" sz="20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89930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Straight Connector 52"/>
          <p:cNvCxnSpPr/>
          <p:nvPr/>
        </p:nvCxnSpPr>
        <p:spPr>
          <a:xfrm>
            <a:off x="4427984" y="2852936"/>
            <a:ext cx="0" cy="1007293"/>
          </a:xfrm>
          <a:prstGeom prst="line">
            <a:avLst/>
          </a:prstGeom>
          <a:ln w="38100" cmpd="sng">
            <a:solidFill>
              <a:srgbClr val="FF0000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380312" y="2852936"/>
            <a:ext cx="0" cy="1007293"/>
          </a:xfrm>
          <a:prstGeom prst="line">
            <a:avLst/>
          </a:prstGeom>
          <a:ln w="38100" cmpd="sng">
            <a:solidFill>
              <a:srgbClr val="FF0000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403648" y="2852936"/>
            <a:ext cx="0" cy="1007293"/>
          </a:xfrm>
          <a:prstGeom prst="line">
            <a:avLst/>
          </a:prstGeom>
          <a:ln w="38100" cmpd="sng">
            <a:solidFill>
              <a:srgbClr val="FF0000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1"/>
          <p:cNvSpPr txBox="1">
            <a:spLocks noChangeArrowheads="1"/>
          </p:cNvSpPr>
          <p:nvPr/>
        </p:nvSpPr>
        <p:spPr bwMode="auto">
          <a:xfrm>
            <a:off x="1835696" y="4437112"/>
            <a:ext cx="1439863" cy="111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sz="1400" dirty="0" smtClean="0">
                <a:latin typeface="Chalkboard"/>
                <a:cs typeface="Chalkboard"/>
              </a:rPr>
              <a:t>Senior, middle leaders &amp; expert practitioners</a:t>
            </a:r>
            <a:endParaRPr lang="en-US" sz="1400" dirty="0">
              <a:latin typeface="Chalkboard"/>
              <a:cs typeface="Chalkboard"/>
            </a:endParaRPr>
          </a:p>
        </p:txBody>
      </p:sp>
      <p:sp>
        <p:nvSpPr>
          <p:cNvPr id="41" name="TextBox 1"/>
          <p:cNvSpPr txBox="1">
            <a:spLocks noChangeArrowheads="1"/>
          </p:cNvSpPr>
          <p:nvPr/>
        </p:nvSpPr>
        <p:spPr bwMode="auto">
          <a:xfrm>
            <a:off x="4355976" y="4437112"/>
            <a:ext cx="1439863" cy="111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sz="1400" dirty="0" smtClean="0">
                <a:latin typeface="Chalkboard"/>
                <a:cs typeface="Chalkboard"/>
              </a:rPr>
              <a:t>Senior, middle leaders &amp; expert practitioners</a:t>
            </a:r>
            <a:endParaRPr lang="en-US" sz="1400" dirty="0">
              <a:latin typeface="Chalkboard"/>
              <a:cs typeface="Chalkboard"/>
            </a:endParaRPr>
          </a:p>
        </p:txBody>
      </p:sp>
      <p:sp>
        <p:nvSpPr>
          <p:cNvPr id="42" name="TextBox 1"/>
          <p:cNvSpPr txBox="1">
            <a:spLocks noChangeArrowheads="1"/>
          </p:cNvSpPr>
          <p:nvPr/>
        </p:nvSpPr>
        <p:spPr bwMode="auto">
          <a:xfrm>
            <a:off x="6372200" y="4437112"/>
            <a:ext cx="1439863" cy="111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sz="1400" dirty="0" smtClean="0">
                <a:latin typeface="Chalkboard"/>
                <a:cs typeface="Chalkboard"/>
              </a:rPr>
              <a:t>Senior, middle leaders &amp; expert practitioners</a:t>
            </a:r>
            <a:endParaRPr lang="en-US" sz="1400" dirty="0">
              <a:latin typeface="Chalkboard"/>
              <a:cs typeface="Chalkboard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4213" y="2420888"/>
            <a:ext cx="7776219" cy="4413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sp>
        <p:nvSpPr>
          <p:cNvPr id="5" name="Oval 4"/>
          <p:cNvSpPr/>
          <p:nvPr/>
        </p:nvSpPr>
        <p:spPr>
          <a:xfrm>
            <a:off x="1547813" y="5229176"/>
            <a:ext cx="490537" cy="4048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sp>
        <p:nvSpPr>
          <p:cNvPr id="6" name="Oval 5"/>
          <p:cNvSpPr/>
          <p:nvPr/>
        </p:nvSpPr>
        <p:spPr>
          <a:xfrm>
            <a:off x="3132138" y="4652913"/>
            <a:ext cx="490537" cy="40481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sp>
        <p:nvSpPr>
          <p:cNvPr id="7" name="Oval 6"/>
          <p:cNvSpPr/>
          <p:nvPr/>
        </p:nvSpPr>
        <p:spPr>
          <a:xfrm>
            <a:off x="250825" y="5229176"/>
            <a:ext cx="492125" cy="4048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sp>
        <p:nvSpPr>
          <p:cNvPr id="8" name="Oval 7"/>
          <p:cNvSpPr/>
          <p:nvPr/>
        </p:nvSpPr>
        <p:spPr>
          <a:xfrm>
            <a:off x="3132138" y="5229176"/>
            <a:ext cx="490537" cy="4048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sp>
        <p:nvSpPr>
          <p:cNvPr id="9" name="Oval 8"/>
          <p:cNvSpPr/>
          <p:nvPr/>
        </p:nvSpPr>
        <p:spPr>
          <a:xfrm>
            <a:off x="3924300" y="4652913"/>
            <a:ext cx="490538" cy="40481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995738" y="5229176"/>
            <a:ext cx="490537" cy="4048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156325" y="5229176"/>
            <a:ext cx="490538" cy="4048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795963" y="4652913"/>
            <a:ext cx="490537" cy="40481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435600" y="5229176"/>
            <a:ext cx="490538" cy="4048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sp>
        <p:nvSpPr>
          <p:cNvPr id="15" name="TextBox 54"/>
          <p:cNvSpPr txBox="1">
            <a:spLocks noChangeArrowheads="1"/>
          </p:cNvSpPr>
          <p:nvPr/>
        </p:nvSpPr>
        <p:spPr bwMode="auto">
          <a:xfrm>
            <a:off x="1619672" y="2420888"/>
            <a:ext cx="5473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2000" dirty="0" smtClean="0">
                <a:solidFill>
                  <a:schemeClr val="bg1"/>
                </a:solidFill>
                <a:latin typeface="Chalkboard"/>
                <a:cs typeface="Chalkboard"/>
              </a:rPr>
              <a:t>MAT</a:t>
            </a:r>
            <a:endParaRPr lang="en-GB" sz="2000" dirty="0">
              <a:solidFill>
                <a:schemeClr val="bg1"/>
              </a:solidFill>
              <a:latin typeface="Chalkboard"/>
              <a:cs typeface="Chalkboard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900113" y="5229176"/>
            <a:ext cx="490537" cy="4048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258888" y="4652913"/>
            <a:ext cx="492125" cy="40481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39750" y="4652913"/>
            <a:ext cx="490538" cy="40481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8243888" y="5229176"/>
            <a:ext cx="490537" cy="4048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7885113" y="4652913"/>
            <a:ext cx="490537" cy="40481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524750" y="5229176"/>
            <a:ext cx="490538" cy="4048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Chalkboard"/>
              <a:cs typeface="Chalkboard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051050" y="5013226"/>
            <a:ext cx="936625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588125" y="5013226"/>
            <a:ext cx="936625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572000" y="5013226"/>
            <a:ext cx="935037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101013" y="5518101"/>
            <a:ext cx="0" cy="503237"/>
          </a:xfrm>
          <a:prstGeom prst="line">
            <a:avLst/>
          </a:prstGeom>
          <a:ln w="38100" cmpd="sng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708400" y="6021338"/>
            <a:ext cx="439261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708400" y="5518101"/>
            <a:ext cx="0" cy="503237"/>
          </a:xfrm>
          <a:prstGeom prst="line">
            <a:avLst/>
          </a:prstGeom>
          <a:ln w="38100" cmpd="sng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11863" y="5734001"/>
            <a:ext cx="0" cy="503237"/>
          </a:xfrm>
          <a:prstGeom prst="line">
            <a:avLst/>
          </a:prstGeom>
          <a:ln w="38100" cmpd="sng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116013" y="6237238"/>
            <a:ext cx="4895850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16013" y="5734001"/>
            <a:ext cx="0" cy="503237"/>
          </a:xfrm>
          <a:prstGeom prst="line">
            <a:avLst/>
          </a:prstGeom>
          <a:ln w="38100" cmpd="sng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1"/>
          <p:cNvSpPr txBox="1">
            <a:spLocks noChangeArrowheads="1"/>
          </p:cNvSpPr>
          <p:nvPr/>
        </p:nvSpPr>
        <p:spPr bwMode="auto">
          <a:xfrm>
            <a:off x="539552" y="3861048"/>
            <a:ext cx="143986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latin typeface="Chalkboard"/>
                <a:cs typeface="Chalkboard"/>
              </a:rPr>
              <a:t>Executive principal</a:t>
            </a:r>
          </a:p>
        </p:txBody>
      </p:sp>
      <p:sp>
        <p:nvSpPr>
          <p:cNvPr id="35" name="TextBox 36"/>
          <p:cNvSpPr txBox="1">
            <a:spLocks noChangeArrowheads="1"/>
          </p:cNvSpPr>
          <p:nvPr/>
        </p:nvSpPr>
        <p:spPr bwMode="auto">
          <a:xfrm>
            <a:off x="3131940" y="3861048"/>
            <a:ext cx="143986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latin typeface="Chalkboard"/>
                <a:cs typeface="Chalkboard"/>
              </a:rPr>
              <a:t>Executive principal</a:t>
            </a:r>
          </a:p>
        </p:txBody>
      </p:sp>
      <p:sp>
        <p:nvSpPr>
          <p:cNvPr id="36" name="TextBox 37"/>
          <p:cNvSpPr txBox="1">
            <a:spLocks noChangeArrowheads="1"/>
          </p:cNvSpPr>
          <p:nvPr/>
        </p:nvSpPr>
        <p:spPr bwMode="auto">
          <a:xfrm>
            <a:off x="5363965" y="3861048"/>
            <a:ext cx="143986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latin typeface="Chalkboard"/>
                <a:cs typeface="Chalkboard"/>
              </a:rPr>
              <a:t>Executive principal</a:t>
            </a:r>
          </a:p>
        </p:txBody>
      </p:sp>
      <p:sp>
        <p:nvSpPr>
          <p:cNvPr id="37" name="TextBox 38"/>
          <p:cNvSpPr txBox="1">
            <a:spLocks noChangeArrowheads="1"/>
          </p:cNvSpPr>
          <p:nvPr/>
        </p:nvSpPr>
        <p:spPr bwMode="auto">
          <a:xfrm>
            <a:off x="7380288" y="3861048"/>
            <a:ext cx="143986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latin typeface="Chalkboard"/>
                <a:cs typeface="Chalkboard"/>
              </a:rPr>
              <a:t>Executive principal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3568" y="1988840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halkboard"/>
                <a:cs typeface="Chalkboard"/>
              </a:rPr>
              <a:t>Scale</a:t>
            </a:r>
            <a:r>
              <a:rPr lang="en-US" sz="2000" b="1" dirty="0">
                <a:latin typeface="Chalkboard"/>
                <a:cs typeface="Chalkboard"/>
              </a:rPr>
              <a:t> </a:t>
            </a:r>
            <a:r>
              <a:rPr lang="en-US" sz="2000" b="1" dirty="0" smtClean="0">
                <a:latin typeface="Chalkboard"/>
                <a:cs typeface="Chalkboard"/>
              </a:rPr>
              <a:t>and spans of control in some larger MATs</a:t>
            </a:r>
            <a:endParaRPr lang="en-US" sz="2000" b="1" dirty="0">
              <a:latin typeface="Chalkboard"/>
              <a:cs typeface="Chalkboard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79512" y="3861048"/>
            <a:ext cx="8712968" cy="252028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TextBox 1"/>
          <p:cNvSpPr txBox="1">
            <a:spLocks noChangeArrowheads="1"/>
          </p:cNvSpPr>
          <p:nvPr/>
        </p:nvSpPr>
        <p:spPr bwMode="auto">
          <a:xfrm>
            <a:off x="755576" y="3068960"/>
            <a:ext cx="143986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latin typeface="Chalkboard"/>
                <a:cs typeface="Chalkboard"/>
              </a:rPr>
              <a:t>Executive principal</a:t>
            </a:r>
          </a:p>
        </p:txBody>
      </p:sp>
      <p:sp>
        <p:nvSpPr>
          <p:cNvPr id="48" name="TextBox 1"/>
          <p:cNvSpPr txBox="1">
            <a:spLocks noChangeArrowheads="1"/>
          </p:cNvSpPr>
          <p:nvPr/>
        </p:nvSpPr>
        <p:spPr bwMode="auto">
          <a:xfrm>
            <a:off x="3707904" y="3068960"/>
            <a:ext cx="143986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latin typeface="Chalkboard"/>
                <a:cs typeface="Chalkboard"/>
              </a:rPr>
              <a:t>Executive principal</a:t>
            </a:r>
          </a:p>
        </p:txBody>
      </p:sp>
      <p:sp>
        <p:nvSpPr>
          <p:cNvPr id="49" name="TextBox 1"/>
          <p:cNvSpPr txBox="1">
            <a:spLocks noChangeArrowheads="1"/>
          </p:cNvSpPr>
          <p:nvPr/>
        </p:nvSpPr>
        <p:spPr bwMode="auto">
          <a:xfrm>
            <a:off x="6588224" y="3068960"/>
            <a:ext cx="143986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latin typeface="Chalkboard"/>
                <a:cs typeface="Chalkboard"/>
              </a:rPr>
              <a:t>Executive principal</a:t>
            </a:r>
          </a:p>
        </p:txBody>
      </p:sp>
      <p:sp>
        <p:nvSpPr>
          <p:cNvPr id="38" name="Line Callout 3 37"/>
          <p:cNvSpPr/>
          <p:nvPr/>
        </p:nvSpPr>
        <p:spPr>
          <a:xfrm>
            <a:off x="5868144" y="1412776"/>
            <a:ext cx="2520280" cy="576064"/>
          </a:xfrm>
          <a:prstGeom prst="borderCallout3">
            <a:avLst>
              <a:gd name="adj1" fmla="val 41656"/>
              <a:gd name="adj2" fmla="val 101790"/>
              <a:gd name="adj3" fmla="val 99962"/>
              <a:gd name="adj4" fmla="val 128275"/>
              <a:gd name="adj5" fmla="val 124988"/>
              <a:gd name="adj6" fmla="val 126655"/>
              <a:gd name="adj7" fmla="val 416467"/>
              <a:gd name="adj8" fmla="val 96631"/>
            </a:avLst>
          </a:prstGeom>
          <a:noFill/>
          <a:ln w="28575" cmpd="sng">
            <a:solidFill>
              <a:srgbClr val="FF0000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868144" y="1412776"/>
            <a:ext cx="252028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halkboard"/>
                <a:cs typeface="Chalkboard"/>
              </a:rPr>
              <a:t>Some larger MATs also using Regional Directors</a:t>
            </a:r>
            <a:endParaRPr lang="en-US" sz="1600" dirty="0">
              <a:solidFill>
                <a:srgbClr val="FF0000"/>
              </a:solidFill>
              <a:latin typeface="Chalkboard"/>
              <a:cs typeface="Chalkboard"/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323850" y="404664"/>
            <a:ext cx="8820150" cy="908050"/>
          </a:xfrm>
        </p:spPr>
        <p:txBody>
          <a:bodyPr/>
          <a:lstStyle/>
          <a:p>
            <a:r>
              <a:rPr lang="en-US" sz="2800" dirty="0" smtClean="0">
                <a:latin typeface="Chalkboard"/>
                <a:cs typeface="Chalkboard"/>
              </a:rPr>
              <a:t>A CEO’s role will depend on how they distribute leadership – to other leaders</a:t>
            </a:r>
            <a:endParaRPr lang="en-US" sz="28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70881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16632"/>
            <a:ext cx="8464677" cy="11430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Chalkboard"/>
                <a:cs typeface="Chalkboard"/>
              </a:rPr>
              <a:t>DfE</a:t>
            </a:r>
            <a:r>
              <a:rPr lang="en-GB" sz="2800" dirty="0" smtClean="0">
                <a:latin typeface="Chalkboard"/>
                <a:cs typeface="Chalkboard"/>
              </a:rPr>
              <a:t> view of chain and cluster roles</a:t>
            </a:r>
            <a:endParaRPr lang="en-GB" sz="2800" dirty="0">
              <a:latin typeface="Chalkboard"/>
              <a:cs typeface="Chalkboard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42771" y="1941975"/>
            <a:ext cx="1463645" cy="5868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Chain CEO</a:t>
            </a:r>
            <a:endParaRPr lang="en-GB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42771" y="3784423"/>
            <a:ext cx="1463645" cy="5868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Hub director</a:t>
            </a:r>
            <a:endParaRPr lang="en-GB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14175" y="4944482"/>
            <a:ext cx="886411" cy="5868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atin typeface="+mj-lt"/>
              </a:rPr>
              <a:t>Head C</a:t>
            </a:r>
            <a:endParaRPr lang="en-GB" sz="12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47234" y="4944482"/>
            <a:ext cx="886411" cy="5868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atin typeface="+mj-lt"/>
              </a:rPr>
              <a:t>Head E</a:t>
            </a:r>
            <a:endParaRPr lang="en-GB" sz="1200" dirty="0"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80702" y="4944482"/>
            <a:ext cx="886411" cy="5868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atin typeface="+mj-lt"/>
              </a:rPr>
              <a:t>Head D</a:t>
            </a:r>
            <a:endParaRPr lang="en-GB" sz="1200" dirty="0"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1117" y="4944482"/>
            <a:ext cx="886411" cy="5868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atin typeface="+mj-lt"/>
              </a:rPr>
              <a:t>Head A</a:t>
            </a:r>
            <a:endParaRPr lang="en-GB" sz="1200" dirty="0"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47646" y="4944482"/>
            <a:ext cx="886411" cy="5868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atin typeface="+mj-lt"/>
              </a:rPr>
              <a:t>Head B</a:t>
            </a:r>
            <a:endParaRPr lang="en-GB" sz="1200" dirty="0"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42771" y="2713073"/>
            <a:ext cx="1463645" cy="5868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Education. Dir.</a:t>
            </a:r>
            <a:endParaRPr lang="en-GB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1117" y="3784423"/>
            <a:ext cx="1463645" cy="5868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Hub director</a:t>
            </a:r>
            <a:endParaRPr lang="en-GB" dirty="0"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70000" y="3784423"/>
            <a:ext cx="1463645" cy="5868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Hub director</a:t>
            </a:r>
            <a:endParaRPr lang="en-GB" dirty="0"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81117" y="2713073"/>
            <a:ext cx="1463645" cy="5868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CFO</a:t>
            </a:r>
            <a:endParaRPr lang="en-GB" dirty="0"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70000" y="2713073"/>
            <a:ext cx="1463645" cy="5868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HR (and others)</a:t>
            </a:r>
            <a:endParaRPr lang="en-GB" dirty="0">
              <a:latin typeface="+mj-lt"/>
            </a:endParaRPr>
          </a:p>
        </p:txBody>
      </p:sp>
      <p:cxnSp>
        <p:nvCxnSpPr>
          <p:cNvPr id="22" name="Elbow Connector 21"/>
          <p:cNvCxnSpPr>
            <a:stCxn id="10" idx="2"/>
            <a:endCxn id="20" idx="0"/>
          </p:cNvCxnSpPr>
          <p:nvPr/>
        </p:nvCxnSpPr>
        <p:spPr>
          <a:xfrm rot="5400000">
            <a:off x="3551644" y="1790125"/>
            <a:ext cx="184244" cy="166165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0" idx="2"/>
            <a:endCxn id="21" idx="0"/>
          </p:cNvCxnSpPr>
          <p:nvPr/>
        </p:nvCxnSpPr>
        <p:spPr>
          <a:xfrm rot="16200000" flipH="1">
            <a:off x="5196085" y="1807336"/>
            <a:ext cx="184244" cy="162723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7" idx="2"/>
            <a:endCxn id="18" idx="0"/>
          </p:cNvCxnSpPr>
          <p:nvPr/>
        </p:nvCxnSpPr>
        <p:spPr>
          <a:xfrm rot="5400000">
            <a:off x="3401518" y="2711349"/>
            <a:ext cx="484496" cy="166165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7" idx="2"/>
            <a:endCxn id="19" idx="0"/>
          </p:cNvCxnSpPr>
          <p:nvPr/>
        </p:nvCxnSpPr>
        <p:spPr>
          <a:xfrm rot="16200000" flipH="1">
            <a:off x="5045959" y="2728560"/>
            <a:ext cx="484496" cy="162723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1" idx="2"/>
            <a:endCxn id="15" idx="0"/>
          </p:cNvCxnSpPr>
          <p:nvPr/>
        </p:nvCxnSpPr>
        <p:spPr>
          <a:xfrm rot="5400000">
            <a:off x="3212857" y="3682745"/>
            <a:ext cx="573205" cy="195027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1" idx="2"/>
            <a:endCxn id="16" idx="0"/>
          </p:cNvCxnSpPr>
          <p:nvPr/>
        </p:nvCxnSpPr>
        <p:spPr>
          <a:xfrm rot="5400000">
            <a:off x="3696120" y="4166009"/>
            <a:ext cx="573205" cy="98374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1" idx="2"/>
            <a:endCxn id="14" idx="0"/>
          </p:cNvCxnSpPr>
          <p:nvPr/>
        </p:nvCxnSpPr>
        <p:spPr>
          <a:xfrm rot="16200000" flipH="1">
            <a:off x="4662649" y="4183222"/>
            <a:ext cx="573205" cy="94931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1" idx="2"/>
            <a:endCxn id="13" idx="0"/>
          </p:cNvCxnSpPr>
          <p:nvPr/>
        </p:nvCxnSpPr>
        <p:spPr>
          <a:xfrm rot="16200000" flipH="1">
            <a:off x="5145915" y="3699956"/>
            <a:ext cx="573205" cy="191584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0" idx="2"/>
            <a:endCxn id="17" idx="0"/>
          </p:cNvCxnSpPr>
          <p:nvPr/>
        </p:nvCxnSpPr>
        <p:spPr>
          <a:xfrm>
            <a:off x="4474594" y="2528829"/>
            <a:ext cx="0" cy="184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7" idx="2"/>
            <a:endCxn id="11" idx="0"/>
          </p:cNvCxnSpPr>
          <p:nvPr/>
        </p:nvCxnSpPr>
        <p:spPr>
          <a:xfrm>
            <a:off x="4474594" y="3299927"/>
            <a:ext cx="0" cy="484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1" idx="2"/>
            <a:endCxn id="12" idx="0"/>
          </p:cNvCxnSpPr>
          <p:nvPr/>
        </p:nvCxnSpPr>
        <p:spPr>
          <a:xfrm flipH="1">
            <a:off x="4457380" y="4371278"/>
            <a:ext cx="17214" cy="573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ular Callout 33"/>
          <p:cNvSpPr/>
          <p:nvPr/>
        </p:nvSpPr>
        <p:spPr>
          <a:xfrm>
            <a:off x="107504" y="2017510"/>
            <a:ext cx="1926867" cy="1339481"/>
          </a:xfrm>
          <a:prstGeom prst="wedgeRoundRectCallout">
            <a:avLst>
              <a:gd name="adj1" fmla="val 69491"/>
              <a:gd name="adj2" fmla="val 1958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 smtClean="0">
                <a:solidFill>
                  <a:schemeClr val="tx1"/>
                </a:solidFill>
                <a:latin typeface="+mj-lt"/>
              </a:rPr>
              <a:t>Strategy Vs operational level</a:t>
            </a:r>
            <a:r>
              <a:rPr lang="en-GB" sz="1100" dirty="0" smtClean="0">
                <a:solidFill>
                  <a:schemeClr val="tx1"/>
                </a:solidFill>
                <a:latin typeface="+mj-lt"/>
              </a:rPr>
              <a:t>:  A general distinction </a:t>
            </a:r>
            <a:r>
              <a:rPr lang="en-GB" sz="1100" dirty="0">
                <a:solidFill>
                  <a:schemeClr val="tx1"/>
                </a:solidFill>
                <a:latin typeface="+mj-lt"/>
              </a:rPr>
              <a:t>between strategic </a:t>
            </a:r>
            <a:r>
              <a:rPr lang="en-GB" sz="1100" dirty="0" smtClean="0">
                <a:solidFill>
                  <a:schemeClr val="tx1"/>
                </a:solidFill>
                <a:latin typeface="+mj-lt"/>
              </a:rPr>
              <a:t>direction - exercised </a:t>
            </a:r>
            <a:r>
              <a:rPr lang="en-GB" sz="1100" dirty="0">
                <a:solidFill>
                  <a:schemeClr val="tx1"/>
                </a:solidFill>
                <a:latin typeface="+mj-lt"/>
              </a:rPr>
              <a:t>at chain level- and more operational accountability-exercised at school or hub level.  </a:t>
            </a:r>
          </a:p>
        </p:txBody>
      </p:sp>
      <p:sp>
        <p:nvSpPr>
          <p:cNvPr id="35" name="Rounded Rectangular Callout 34"/>
          <p:cNvSpPr/>
          <p:nvPr/>
        </p:nvSpPr>
        <p:spPr>
          <a:xfrm>
            <a:off x="6883374" y="3542176"/>
            <a:ext cx="2088232" cy="1413206"/>
          </a:xfrm>
          <a:prstGeom prst="wedgeRoundRectCallout">
            <a:avLst>
              <a:gd name="adj1" fmla="val -57182"/>
              <a:gd name="adj2" fmla="val -528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100" b="1" dirty="0">
                <a:solidFill>
                  <a:schemeClr val="tx1"/>
                </a:solidFill>
                <a:latin typeface="+mj-lt"/>
              </a:rPr>
              <a:t>S</a:t>
            </a:r>
            <a:r>
              <a:rPr lang="en-US" sz="1100" b="1" dirty="0" smtClean="0">
                <a:solidFill>
                  <a:schemeClr val="tx1"/>
                </a:solidFill>
                <a:latin typeface="+mj-lt"/>
              </a:rPr>
              <a:t>ize </a:t>
            </a:r>
            <a:r>
              <a:rPr lang="en-US" sz="1100" b="1" dirty="0">
                <a:solidFill>
                  <a:schemeClr val="tx1"/>
                </a:solidFill>
                <a:latin typeface="+mj-lt"/>
              </a:rPr>
              <a:t>of ‘hubs’ </a:t>
            </a:r>
            <a:r>
              <a:rPr lang="en-US" sz="1100" dirty="0">
                <a:solidFill>
                  <a:schemeClr val="tx1"/>
                </a:solidFill>
                <a:latin typeface="+mj-lt"/>
              </a:rPr>
              <a:t>varies </a:t>
            </a:r>
            <a:r>
              <a:rPr lang="en-US" sz="1100" dirty="0" smtClean="0">
                <a:solidFill>
                  <a:schemeClr val="tx1"/>
                </a:solidFill>
                <a:latin typeface="+mj-lt"/>
              </a:rPr>
              <a:t>significantly.  At the extremes were one  with 3 schools and another with 15 schools – most others varies between 4 and 10. Directors of smaller hubs tend to be thought of as ‘Exec Principals’.</a:t>
            </a:r>
            <a:endParaRPr lang="en-US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6" name="Rounded Rectangular Callout 35"/>
          <p:cNvSpPr/>
          <p:nvPr/>
        </p:nvSpPr>
        <p:spPr>
          <a:xfrm>
            <a:off x="107504" y="3429000"/>
            <a:ext cx="1926867" cy="1686747"/>
          </a:xfrm>
          <a:prstGeom prst="wedgeRoundRectCallout">
            <a:avLst>
              <a:gd name="adj1" fmla="val 54399"/>
              <a:gd name="adj2" fmla="val -1149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 smtClean="0">
                <a:solidFill>
                  <a:schemeClr val="tx1"/>
                </a:solidFill>
                <a:latin typeface="+mj-lt"/>
              </a:rPr>
              <a:t>Hubs led by educationalists</a:t>
            </a:r>
            <a:r>
              <a:rPr lang="en-GB" sz="1100" dirty="0" smtClean="0">
                <a:solidFill>
                  <a:schemeClr val="tx1"/>
                </a:solidFill>
                <a:latin typeface="+mj-lt"/>
              </a:rPr>
              <a:t>: All the high performing sponsors we interviewed had middle leaders with educational expertise – some were known as ‘Exec Principals’ and others ‘Regional Directors’.</a:t>
            </a:r>
            <a:endParaRPr lang="en-GB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134" y="1332057"/>
            <a:ext cx="2295618" cy="5847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+mj-lt"/>
              </a:rPr>
              <a:t>Similar across high performing sponsors</a:t>
            </a:r>
            <a:endParaRPr lang="en-GB" sz="1600" b="1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88224" y="1340768"/>
            <a:ext cx="2376264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+mj-lt"/>
              </a:rPr>
              <a:t>Different between high performing sponsors</a:t>
            </a:r>
            <a:endParaRPr lang="en-GB" sz="1600" b="1" dirty="0">
              <a:latin typeface="+mj-lt"/>
            </a:endParaRPr>
          </a:p>
        </p:txBody>
      </p:sp>
      <p:sp>
        <p:nvSpPr>
          <p:cNvPr id="39" name="Rounded Rectangular Callout 38"/>
          <p:cNvSpPr/>
          <p:nvPr/>
        </p:nvSpPr>
        <p:spPr>
          <a:xfrm>
            <a:off x="6929167" y="5085184"/>
            <a:ext cx="2088232" cy="1296144"/>
          </a:xfrm>
          <a:prstGeom prst="wedgeRoundRectCallout">
            <a:avLst>
              <a:gd name="adj1" fmla="val -67743"/>
              <a:gd name="adj2" fmla="val -2913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Heads reporting lines – </a:t>
            </a:r>
            <a:r>
              <a:rPr lang="en-GB" sz="11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whilst most heads report directly to the hub director, some still report to school governing bodies reflecting differences in local school governance arrangements</a:t>
            </a:r>
            <a:endParaRPr lang="en-GB" sz="11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Rounded Rectangular Callout 39"/>
          <p:cNvSpPr/>
          <p:nvPr/>
        </p:nvSpPr>
        <p:spPr>
          <a:xfrm>
            <a:off x="107504" y="5229200"/>
            <a:ext cx="1912168" cy="1148814"/>
          </a:xfrm>
          <a:prstGeom prst="wedgeRoundRectCallout">
            <a:avLst>
              <a:gd name="adj1" fmla="val 63518"/>
              <a:gd name="adj2" fmla="val -2966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 smtClean="0">
                <a:solidFill>
                  <a:schemeClr val="tx1"/>
                </a:solidFill>
                <a:latin typeface="+mj-lt"/>
              </a:rPr>
              <a:t>Board and local governance links:</a:t>
            </a:r>
            <a:r>
              <a:rPr lang="en-GB" sz="1100" dirty="0" smtClean="0">
                <a:solidFill>
                  <a:schemeClr val="tx1"/>
                </a:solidFill>
                <a:latin typeface="+mj-lt"/>
              </a:rPr>
              <a:t> It is common for school governing bodies to include representation from board members.</a:t>
            </a:r>
            <a:endParaRPr lang="en-GB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1" name="Rounded Rectangular Callout 40"/>
          <p:cNvSpPr/>
          <p:nvPr/>
        </p:nvSpPr>
        <p:spPr>
          <a:xfrm>
            <a:off x="6876256" y="2017511"/>
            <a:ext cx="2088232" cy="1380926"/>
          </a:xfrm>
          <a:prstGeom prst="wedgeRoundRectCallout">
            <a:avLst>
              <a:gd name="adj1" fmla="val -56938"/>
              <a:gd name="adj2" fmla="val 3672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 smtClean="0">
                <a:solidFill>
                  <a:schemeClr val="tx1"/>
                </a:solidFill>
                <a:latin typeface="+mj-lt"/>
              </a:rPr>
              <a:t>Autonomy to hubs: </a:t>
            </a:r>
            <a:r>
              <a:rPr lang="en-GB" sz="1100" dirty="0" smtClean="0">
                <a:solidFill>
                  <a:schemeClr val="tx1"/>
                </a:solidFill>
                <a:latin typeface="+mj-lt"/>
              </a:rPr>
              <a:t>one chains’ hubs are MATs in their own right, but there are other examples of highly devolved decision-making. In other instances  the role is restricted more narrowly to school improvement.</a:t>
            </a:r>
            <a:endParaRPr lang="en-GB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592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Chalkboard"/>
                <a:cs typeface="Chalkboard"/>
              </a:rPr>
              <a:t>A CEO’s role will depend on how they distribute leadership – </a:t>
            </a:r>
            <a:r>
              <a:rPr lang="en-US" sz="2800" dirty="0" smtClean="0">
                <a:latin typeface="Chalkboard"/>
                <a:cs typeface="Chalkboard"/>
              </a:rPr>
              <a:t>to complement their own skills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2348880"/>
            <a:ext cx="5904656" cy="3724097"/>
          </a:xfrm>
          <a:prstGeom prst="rect">
            <a:avLst/>
          </a:prstGeom>
          <a:solidFill>
            <a:srgbClr val="D1D1F0"/>
          </a:solidFill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halkboard"/>
                <a:cs typeface="Chalkboard"/>
              </a:rPr>
              <a:t>No one leader has all the skills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halkboard"/>
                <a:cs typeface="Chalkboard"/>
              </a:rPr>
              <a:t>Leadership requires good self knowledge – whether though 360 degree assessment or Myers Briggs etc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halkboard"/>
                <a:cs typeface="Chalkboard"/>
              </a:rPr>
              <a:t>While CEOs  should aspire to develop, they should also seek to put together teams that complement them – and each other</a:t>
            </a:r>
            <a:endParaRPr lang="en-US" sz="2400" dirty="0">
              <a:solidFill>
                <a:srgbClr val="000000"/>
              </a:solidFill>
              <a:latin typeface="Chalkboard"/>
              <a:cs typeface="Chalkboar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4077072"/>
            <a:ext cx="27432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006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00105">
            <a:off x="5346848" y="2441129"/>
            <a:ext cx="2914455" cy="20644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620688"/>
            <a:ext cx="8820150" cy="908050"/>
          </a:xfrm>
        </p:spPr>
        <p:txBody>
          <a:bodyPr/>
          <a:lstStyle/>
          <a:p>
            <a:r>
              <a:rPr lang="en-US" sz="2800" dirty="0">
                <a:latin typeface="Chalkboard"/>
                <a:cs typeface="Chalkboard"/>
              </a:rPr>
              <a:t>A CEO’s role </a:t>
            </a:r>
            <a:r>
              <a:rPr lang="en-US" sz="2800" dirty="0" smtClean="0">
                <a:latin typeface="Chalkboard"/>
                <a:cs typeface="Chalkboard"/>
              </a:rPr>
              <a:t>might (for a defined period) depend on a MAT’s history or challenges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348880"/>
            <a:ext cx="5328592" cy="3508653"/>
          </a:xfrm>
          <a:prstGeom prst="rect">
            <a:avLst/>
          </a:prstGeom>
          <a:solidFill>
            <a:srgbClr val="D1D1F0"/>
          </a:solidFill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000000"/>
                </a:solidFill>
                <a:latin typeface="Chalkboard"/>
                <a:cs typeface="Chalkboard"/>
              </a:rPr>
              <a:t>A CEO might at a particular stage of a MAT’s development have to prioritise:</a:t>
            </a:r>
            <a:endParaRPr lang="en-US" sz="2400" dirty="0">
              <a:solidFill>
                <a:srgbClr val="000000"/>
              </a:solidFill>
              <a:latin typeface="Chalkboard"/>
              <a:cs typeface="Chalkboard"/>
            </a:endParaRP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halkboard"/>
                <a:cs typeface="Chalkboard"/>
              </a:rPr>
              <a:t>School improvement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halkboard"/>
                <a:cs typeface="Chalkboard"/>
              </a:rPr>
              <a:t>Governance 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halkboard"/>
                <a:cs typeface="Chalkboard"/>
              </a:rPr>
              <a:t>Financial management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halkboard"/>
                <a:cs typeface="Chalkboard"/>
              </a:rPr>
              <a:t>Restructuring the Trust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halkboard"/>
                <a:cs typeface="Chalkboard"/>
              </a:rPr>
              <a:t>Building relations with the community</a:t>
            </a:r>
            <a:endParaRPr lang="en-US" sz="2000" dirty="0">
              <a:solidFill>
                <a:srgbClr val="000000"/>
              </a:solidFill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00192" y="4797152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  <a:latin typeface="Chalkboard"/>
                <a:cs typeface="Chalkboard"/>
              </a:rPr>
              <a:t>But the team should still ensure that all roles are covered</a:t>
            </a:r>
            <a:endParaRPr lang="en-US" sz="2000" i="1" dirty="0">
              <a:solidFill>
                <a:srgbClr val="FF0000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6520861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620688"/>
            <a:ext cx="8820150" cy="908050"/>
          </a:xfrm>
        </p:spPr>
        <p:txBody>
          <a:bodyPr/>
          <a:lstStyle/>
          <a:p>
            <a:r>
              <a:rPr lang="en-US" sz="2800" dirty="0" smtClean="0">
                <a:latin typeface="Chalkboard"/>
                <a:cs typeface="Chalkboard"/>
              </a:rPr>
              <a:t>Task 1: A group task</a:t>
            </a:r>
            <a:endParaRPr lang="en-US" sz="28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2132856"/>
            <a:ext cx="8640960" cy="4016484"/>
          </a:xfrm>
          <a:prstGeom prst="rect">
            <a:avLst/>
          </a:prstGeom>
          <a:solidFill>
            <a:srgbClr val="D1D1F0"/>
          </a:solidFill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halkboard"/>
                <a:cs typeface="Chalkboard"/>
              </a:rPr>
              <a:t>Your table will be assigned two of the CEO roles.</a:t>
            </a:r>
            <a:endParaRPr lang="en-US" sz="2000" dirty="0">
              <a:solidFill>
                <a:srgbClr val="000000"/>
              </a:solidFill>
              <a:latin typeface="Chalkboard"/>
              <a:cs typeface="Chalkboard"/>
            </a:endParaRPr>
          </a:p>
          <a:p>
            <a:pPr>
              <a:spcBef>
                <a:spcPts val="18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halkboard"/>
                <a:cs typeface="Chalkboard"/>
              </a:rPr>
              <a:t>Your task will be to draw on your experience and tease out through group discussion:</a:t>
            </a:r>
            <a:endParaRPr lang="en-US" sz="2000" dirty="0">
              <a:solidFill>
                <a:srgbClr val="000000"/>
              </a:solidFill>
              <a:latin typeface="Chalkboard"/>
              <a:cs typeface="Chalkboard"/>
            </a:endParaRPr>
          </a:p>
          <a:p>
            <a:pPr marL="342900" indent="-342900">
              <a:spcBef>
                <a:spcPts val="1800"/>
              </a:spcBef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halkboard"/>
                <a:cs typeface="Chalkboard"/>
              </a:rPr>
              <a:t>Which aspects of the roles are the same – irrespective of the size or stage of the development of a MAT</a:t>
            </a:r>
          </a:p>
          <a:p>
            <a:pPr marL="342900" indent="-342900">
              <a:spcBef>
                <a:spcPts val="1800"/>
              </a:spcBef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halkboard"/>
                <a:cs typeface="Chalkboard"/>
              </a:rPr>
              <a:t>Provide examples of how exercising the roles is influenced by a MAT’s context and its stage of development </a:t>
            </a:r>
            <a:endParaRPr lang="en-US" sz="2000" dirty="0">
              <a:solidFill>
                <a:srgbClr val="000000"/>
              </a:solidFill>
              <a:latin typeface="Chalkboard"/>
              <a:cs typeface="Chalkboard"/>
            </a:endParaRPr>
          </a:p>
          <a:p>
            <a:pPr>
              <a:spcBef>
                <a:spcPts val="18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halkboard"/>
                <a:cs typeface="Chalkboard"/>
              </a:rPr>
              <a:t>Time for discussion: 30 minutes</a:t>
            </a:r>
          </a:p>
          <a:p>
            <a:pPr>
              <a:spcBef>
                <a:spcPts val="18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halkboard"/>
                <a:cs typeface="Chalkboard"/>
              </a:rPr>
              <a:t>Please capture the key points using the template provided</a:t>
            </a:r>
            <a:endParaRPr lang="en-US" sz="2000" dirty="0">
              <a:solidFill>
                <a:srgbClr val="000000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4752828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594426"/>
              </p:ext>
            </p:extLst>
          </p:nvPr>
        </p:nvGraphicFramePr>
        <p:xfrm>
          <a:off x="341264" y="764704"/>
          <a:ext cx="8784976" cy="551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9759"/>
                <a:gridCol w="3151566"/>
                <a:gridCol w="3173651"/>
              </a:tblGrid>
              <a:tr h="941824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halkboard"/>
                          <a:cs typeface="Chalkboard"/>
                        </a:rPr>
                        <a:t>Role </a:t>
                      </a:r>
                      <a:endParaRPr lang="en-US" b="0" dirty="0">
                        <a:solidFill>
                          <a:schemeClr val="tx1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halkboard"/>
                          <a:cs typeface="Chalkboard"/>
                        </a:rPr>
                        <a:t>Which aspects of the CEO role are the same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halkboard"/>
                          <a:cs typeface="Chalkboard"/>
                        </a:rPr>
                        <a:t> – irrespective of context</a:t>
                      </a:r>
                      <a:endParaRPr lang="en-US" b="0" dirty="0">
                        <a:solidFill>
                          <a:schemeClr val="tx1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halkboard"/>
                          <a:cs typeface="Chalkboard"/>
                        </a:rPr>
                        <a:t>Examples of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halkboard"/>
                          <a:cs typeface="Chalkboard"/>
                        </a:rPr>
                        <a:t> how the context of a MAT affects the exercise of a role</a:t>
                      </a:r>
                      <a:endParaRPr lang="en-US" b="0" dirty="0">
                        <a:solidFill>
                          <a:schemeClr val="tx1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7915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620688"/>
            <a:ext cx="8820150" cy="908050"/>
          </a:xfrm>
        </p:spPr>
        <p:txBody>
          <a:bodyPr/>
          <a:lstStyle/>
          <a:p>
            <a:r>
              <a:rPr lang="en-US" sz="2800" dirty="0" smtClean="0">
                <a:latin typeface="Chalkboard"/>
                <a:cs typeface="Chalkboard"/>
              </a:rPr>
              <a:t>Task 2: A personal task</a:t>
            </a:r>
            <a:endParaRPr lang="en-US" sz="28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772816"/>
            <a:ext cx="8640960" cy="4555093"/>
          </a:xfrm>
          <a:prstGeom prst="rect">
            <a:avLst/>
          </a:prstGeom>
          <a:solidFill>
            <a:srgbClr val="D1D1F0"/>
          </a:solidFill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halkboard"/>
                <a:cs typeface="Chalkboard"/>
              </a:rPr>
              <a:t>Consider each of the roles and attributes and assess how confident you are in your capacity to undertake the role:</a:t>
            </a:r>
          </a:p>
          <a:p>
            <a:pPr>
              <a:spcBef>
                <a:spcPts val="18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halkboard"/>
                <a:cs typeface="Chalkboard"/>
              </a:rPr>
              <a:t>1 = Not at all confident</a:t>
            </a:r>
          </a:p>
          <a:p>
            <a:pPr>
              <a:spcBef>
                <a:spcPts val="18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halkboard"/>
                <a:cs typeface="Chalkboard"/>
              </a:rPr>
              <a:t>2 = Lacking some confidence</a:t>
            </a:r>
          </a:p>
          <a:p>
            <a:pPr>
              <a:spcBef>
                <a:spcPts val="18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halkboard"/>
                <a:cs typeface="Chalkboard"/>
              </a:rPr>
              <a:t>3 = Quite confident</a:t>
            </a:r>
          </a:p>
          <a:p>
            <a:pPr>
              <a:spcBef>
                <a:spcPts val="18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halkboard"/>
                <a:cs typeface="Chalkboard"/>
              </a:rPr>
              <a:t>4 = Very confident</a:t>
            </a:r>
          </a:p>
          <a:p>
            <a:pPr>
              <a:spcBef>
                <a:spcPts val="18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halkboard"/>
                <a:cs typeface="Chalkboard"/>
              </a:rPr>
              <a:t>Identify the five areas where through the Executive Educators programme or another means </a:t>
            </a:r>
            <a:r>
              <a:rPr lang="en-US" sz="2000" dirty="0">
                <a:solidFill>
                  <a:srgbClr val="000000"/>
                </a:solidFill>
                <a:latin typeface="Chalkboard"/>
                <a:cs typeface="Chalkboard"/>
              </a:rPr>
              <a:t>y</a:t>
            </a:r>
            <a:r>
              <a:rPr lang="en-US" sz="2000" dirty="0" smtClean="0">
                <a:solidFill>
                  <a:srgbClr val="000000"/>
                </a:solidFill>
                <a:latin typeface="Chalkboard"/>
                <a:cs typeface="Chalkboard"/>
              </a:rPr>
              <a:t>ou are looking to develop experience, expertise and confidence</a:t>
            </a:r>
          </a:p>
          <a:p>
            <a:pPr>
              <a:spcBef>
                <a:spcPts val="18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halkboard"/>
                <a:cs typeface="Chalkboard"/>
              </a:rPr>
              <a:t>Time allowed: 15 minutes</a:t>
            </a:r>
            <a:endParaRPr lang="en-US" sz="2000" dirty="0">
              <a:solidFill>
                <a:srgbClr val="000000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515140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4"/>
          <p:cNvSpPr>
            <a:spLocks noGrp="1"/>
          </p:cNvSpPr>
          <p:nvPr>
            <p:ph type="title"/>
          </p:nvPr>
        </p:nvSpPr>
        <p:spPr>
          <a:xfrm>
            <a:off x="251519" y="476672"/>
            <a:ext cx="8915401" cy="975072"/>
          </a:xfrm>
        </p:spPr>
        <p:txBody>
          <a:bodyPr/>
          <a:lstStyle/>
          <a:p>
            <a:r>
              <a:rPr lang="en-GB" sz="2800" dirty="0" smtClean="0">
                <a:latin typeface="Chalkboard"/>
                <a:cs typeface="Chalkboard"/>
              </a:rPr>
              <a:t>…but operate across a </a:t>
            </a:r>
            <a:r>
              <a:rPr lang="en-GB" sz="2800" dirty="0">
                <a:latin typeface="Chalkboard"/>
                <a:cs typeface="Chalkboard"/>
              </a:rPr>
              <a:t>broad </a:t>
            </a:r>
            <a:r>
              <a:rPr lang="en-GB" sz="2800" dirty="0" smtClean="0">
                <a:latin typeface="Chalkboard"/>
                <a:cs typeface="Chalkboard"/>
              </a:rPr>
              <a:t>spectrum of MATs…</a:t>
            </a:r>
            <a:endParaRPr lang="en-GB" sz="2800" dirty="0">
              <a:latin typeface="Chalkboard"/>
              <a:cs typeface="Chalkboard"/>
            </a:endParaRPr>
          </a:p>
        </p:txBody>
      </p:sp>
      <p:sp>
        <p:nvSpPr>
          <p:cNvPr id="2" name="Left-Right Arrow 1"/>
          <p:cNvSpPr/>
          <p:nvPr/>
        </p:nvSpPr>
        <p:spPr>
          <a:xfrm>
            <a:off x="179512" y="3212976"/>
            <a:ext cx="8568952" cy="1440160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2132856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board"/>
                <a:cs typeface="Chalkboard"/>
              </a:rPr>
              <a:t>Fledgling MATs with two or three academies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3717032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halkboard"/>
                <a:cs typeface="Chalkboard"/>
              </a:rPr>
              <a:t>MAT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spectrum</a:t>
            </a:r>
            <a:endParaRPr lang="en-US" sz="2000" dirty="0">
              <a:solidFill>
                <a:schemeClr val="bg1"/>
              </a:solidFill>
              <a:latin typeface="Chalkboard"/>
              <a:cs typeface="Chalkboar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19872" y="2132856"/>
            <a:ext cx="2954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board"/>
                <a:cs typeface="Chalkboard"/>
              </a:rPr>
              <a:t>More established MATs with 10–20 academies</a:t>
            </a:r>
            <a:endParaRPr lang="en-US" dirty="0">
              <a:latin typeface="Chalkboard"/>
              <a:cs typeface="Chalkboard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19672" y="2924944"/>
            <a:ext cx="0" cy="576064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860032" y="2924944"/>
            <a:ext cx="0" cy="576064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699792" y="4437112"/>
            <a:ext cx="0" cy="576064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259632" y="508518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board"/>
                <a:cs typeface="Chalkboard"/>
              </a:rPr>
              <a:t>Developing MATs with five to 10 academies</a:t>
            </a:r>
            <a:endParaRPr lang="en-US" dirty="0">
              <a:latin typeface="Chalkboard"/>
              <a:cs typeface="Chalkboard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7308304" y="4437112"/>
            <a:ext cx="0" cy="576064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24128" y="5085184"/>
            <a:ext cx="2954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board"/>
                <a:cs typeface="Chalkboard"/>
              </a:rPr>
              <a:t>Large MATs with 20 or more academies</a:t>
            </a:r>
            <a:endParaRPr lang="en-US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829653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073162"/>
              </p:ext>
            </p:extLst>
          </p:nvPr>
        </p:nvGraphicFramePr>
        <p:xfrm>
          <a:off x="4067944" y="2132856"/>
          <a:ext cx="5059908" cy="330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Worksheet" r:id="rId4" imgW="5308600" imgH="3302000" progId="Excel.Sheet.8">
                  <p:embed/>
                </p:oleObj>
              </mc:Choice>
              <mc:Fallback>
                <p:oleObj name="Worksheet" r:id="rId4" imgW="5308600" imgH="33020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67944" y="2132856"/>
                        <a:ext cx="5059908" cy="330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266" y="404664"/>
            <a:ext cx="8820150" cy="908050"/>
          </a:xfrm>
        </p:spPr>
        <p:txBody>
          <a:bodyPr/>
          <a:lstStyle/>
          <a:p>
            <a:r>
              <a:rPr lang="en-US" sz="2800" dirty="0" smtClean="0">
                <a:latin typeface="Chalkboard"/>
                <a:cs typeface="Chalkboard"/>
              </a:rPr>
              <a:t>…though the size of the average MAT is growing </a:t>
            </a:r>
            <a:endParaRPr lang="en-US" sz="2800" dirty="0">
              <a:latin typeface="Chalkboard"/>
              <a:cs typeface="Chalkboar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1340768"/>
            <a:ext cx="7992888" cy="369332"/>
          </a:xfrm>
          <a:prstGeom prst="rect">
            <a:avLst/>
          </a:prstGeom>
          <a:solidFill>
            <a:srgbClr val="D1D1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board"/>
                <a:cs typeface="Chalkboard"/>
              </a:rPr>
              <a:t>Number of academies by size of academy grouping </a:t>
            </a:r>
            <a:endParaRPr lang="en-US" dirty="0">
              <a:latin typeface="Chalkboard"/>
              <a:cs typeface="Chalkboard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429604"/>
              </p:ext>
            </p:extLst>
          </p:nvPr>
        </p:nvGraphicFramePr>
        <p:xfrm>
          <a:off x="0" y="2132856"/>
          <a:ext cx="5292080" cy="328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Worksheet" r:id="rId7" imgW="5346700" imgH="3289300" progId="Excel.Sheet.8">
                  <p:embed/>
                </p:oleObj>
              </mc:Choice>
              <mc:Fallback>
                <p:oleObj name="Worksheet" r:id="rId7" imgW="5346700" imgH="32893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0" y="2132856"/>
                        <a:ext cx="5292080" cy="328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15616" y="206084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March 2011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6136" y="206084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board"/>
                <a:cs typeface="Chalkboard"/>
              </a:rPr>
              <a:t>July 2015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536" y="5445224"/>
            <a:ext cx="8496944" cy="646331"/>
          </a:xfrm>
          <a:prstGeom prst="rect">
            <a:avLst/>
          </a:prstGeom>
          <a:solidFill>
            <a:srgbClr val="D1D1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board"/>
                <a:cs typeface="Chalkboard"/>
              </a:rPr>
              <a:t>Nearly two-thirds of the 4,725 academies are now in MATs and there are 517 MATs that have two to five academies, 98 with 6 to 15 and 19 with 16 or more 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6" y="6165304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halkboard"/>
                <a:cs typeface="Chalkboard"/>
              </a:rPr>
              <a:t>Source: </a:t>
            </a:r>
            <a:r>
              <a:rPr lang="en-US" sz="1200" dirty="0" err="1" smtClean="0">
                <a:latin typeface="Chalkboard"/>
                <a:cs typeface="Chalkboard"/>
              </a:rPr>
              <a:t>DfE</a:t>
            </a:r>
            <a:endParaRPr lang="en-US" sz="1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094571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alkboard"/>
                <a:cs typeface="Chalkboard"/>
              </a:rPr>
              <a:t>So, the focus of the session will be to:  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132856"/>
            <a:ext cx="5472608" cy="38779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 smtClean="0">
                <a:latin typeface="Chalkboard"/>
                <a:cs typeface="Chalkboard"/>
              </a:rPr>
              <a:t>Examine each of the CEO roles in more detail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 smtClean="0">
                <a:latin typeface="Chalkboard"/>
                <a:cs typeface="Chalkboard"/>
              </a:rPr>
              <a:t>Consider a number of variables that influence the exercise of CEO roles  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 smtClean="0">
                <a:latin typeface="Chalkboard"/>
                <a:cs typeface="Chalkboard"/>
              </a:rPr>
              <a:t>Work in groups on applying this thinking to our context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 smtClean="0">
                <a:latin typeface="Chalkboard"/>
                <a:cs typeface="Chalkboard"/>
              </a:rPr>
              <a:t>Allow time for personal assessment and reflection </a:t>
            </a:r>
            <a:endParaRPr lang="en-US" sz="2400" dirty="0">
              <a:latin typeface="Chalkboard"/>
              <a:cs typeface="Chalkboar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160" y="3645024"/>
            <a:ext cx="2844428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halkboard"/>
                <a:cs typeface="Chalkboard"/>
              </a:rPr>
              <a:t>Thinker and strategist</a:t>
            </a:r>
            <a:endParaRPr lang="en-US" sz="2800" dirty="0">
              <a:latin typeface="Chalkboard"/>
              <a:cs typeface="Chalkboard"/>
            </a:endParaRPr>
          </a:p>
        </p:txBody>
      </p:sp>
      <p:graphicFrame>
        <p:nvGraphicFramePr>
          <p:cNvPr id="10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970066"/>
              </p:ext>
            </p:extLst>
          </p:nvPr>
        </p:nvGraphicFramePr>
        <p:xfrm>
          <a:off x="251520" y="2708920"/>
          <a:ext cx="8640960" cy="3020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0248"/>
                <a:gridCol w="462560"/>
                <a:gridCol w="489410"/>
                <a:gridCol w="439371"/>
                <a:gridCol w="439371"/>
              </a:tblGrid>
              <a:tr h="440819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Key attributes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halkboard"/>
                          <a:cs typeface="Chalkboard"/>
                        </a:rPr>
                        <a:t>1</a:t>
                      </a:r>
                      <a:endParaRPr lang="en-US" sz="20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halkboard"/>
                          <a:cs typeface="Chalkboard"/>
                        </a:rPr>
                        <a:t>2</a:t>
                      </a:r>
                      <a:endParaRPr lang="en-US" sz="20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halkboard"/>
                          <a:cs typeface="Chalkboard"/>
                        </a:rPr>
                        <a:t>3</a:t>
                      </a:r>
                      <a:endParaRPr lang="en-US" sz="20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halkboard"/>
                          <a:cs typeface="Chalkboard"/>
                        </a:rPr>
                        <a:t>4</a:t>
                      </a:r>
                      <a:endParaRPr lang="en-US" sz="20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40819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halkboard"/>
                          <a:cs typeface="Chalkboard"/>
                        </a:rPr>
                        <a:t>Understanding and analysing the political and policy context</a:t>
                      </a:r>
                      <a:endParaRPr lang="en-US" sz="18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4178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Developing with directors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 and leaders the </a:t>
                      </a:r>
                      <a:r>
                        <a:rPr lang="en-US" sz="180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vision,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values and key aims for the MAT</a:t>
                      </a:r>
                      <a:endParaRPr lang="en-US" sz="1800" dirty="0">
                        <a:solidFill>
                          <a:srgbClr val="FFFFFF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17147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halkboard"/>
                          <a:ea typeface="+mn-ea"/>
                          <a:cs typeface="Chalkboard"/>
                        </a:rPr>
                        <a:t>Translating a vision and aims into a plan of action with agreed milestones</a:t>
                      </a:r>
                      <a:endParaRPr lang="en-US" sz="1800" dirty="0" smtClean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24691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Managing short term demands in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 the context of longer term aims </a:t>
                      </a:r>
                      <a:endParaRPr lang="en-US" sz="1800" dirty="0">
                        <a:solidFill>
                          <a:srgbClr val="FFFFFF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943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halkboard"/>
                <a:cs typeface="Chalkboard"/>
              </a:rPr>
              <a:t>Guardian of the flame</a:t>
            </a:r>
            <a:endParaRPr lang="en-US" sz="2800" dirty="0">
              <a:latin typeface="Chalkboard"/>
              <a:cs typeface="Chalkboard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1299424"/>
              </p:ext>
            </p:extLst>
          </p:nvPr>
        </p:nvGraphicFramePr>
        <p:xfrm>
          <a:off x="323528" y="2708920"/>
          <a:ext cx="8568953" cy="294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36"/>
                <a:gridCol w="504056"/>
                <a:gridCol w="504056"/>
                <a:gridCol w="504056"/>
                <a:gridCol w="432049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Key attributes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1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2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3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4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halkboard"/>
                          <a:cs typeface="Chalkboard"/>
                        </a:rPr>
                        <a:t>Securing buy-in across</a:t>
                      </a:r>
                      <a:r>
                        <a:rPr lang="en-US" sz="1800" baseline="0" dirty="0" smtClean="0">
                          <a:latin typeface="Chalkboard"/>
                          <a:cs typeface="Chalkboard"/>
                        </a:rPr>
                        <a:t> </a:t>
                      </a:r>
                      <a:r>
                        <a:rPr lang="en-US" sz="1800" dirty="0" smtClean="0">
                          <a:latin typeface="Chalkboard"/>
                          <a:cs typeface="Chalkboard"/>
                        </a:rPr>
                        <a:t>the MAT to</a:t>
                      </a:r>
                      <a:r>
                        <a:rPr lang="en-US" sz="1800" baseline="0" dirty="0" smtClean="0">
                          <a:latin typeface="Chalkboard"/>
                          <a:cs typeface="Chalkboard"/>
                        </a:rPr>
                        <a:t> the</a:t>
                      </a:r>
                      <a:r>
                        <a:rPr lang="en-US" sz="1800" dirty="0" smtClean="0">
                          <a:latin typeface="Chalkboard"/>
                          <a:cs typeface="Chalkboard"/>
                        </a:rPr>
                        <a:t> vision,</a:t>
                      </a:r>
                      <a:r>
                        <a:rPr lang="en-US" sz="1800" baseline="0" dirty="0" smtClean="0">
                          <a:latin typeface="Chalkboard"/>
                          <a:cs typeface="Chalkboard"/>
                        </a:rPr>
                        <a:t> </a:t>
                      </a:r>
                      <a:r>
                        <a:rPr lang="en-US" sz="1800" dirty="0" smtClean="0">
                          <a:latin typeface="Chalkboard"/>
                          <a:cs typeface="Chalkboard"/>
                        </a:rPr>
                        <a:t>values</a:t>
                      </a:r>
                      <a:r>
                        <a:rPr lang="en-US" sz="1800" baseline="0" dirty="0" smtClean="0">
                          <a:latin typeface="Chalkboard"/>
                          <a:cs typeface="Chalkboard"/>
                        </a:rPr>
                        <a:t> and aims</a:t>
                      </a:r>
                      <a:endParaRPr lang="en-US" sz="18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41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Identifying 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key </a:t>
                      </a:r>
                      <a:r>
                        <a:rPr lang="en-US" sz="180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polices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 and initiatives to help embed commitment and make the vision and values real</a:t>
                      </a:r>
                      <a:endParaRPr lang="en-US" sz="1800" dirty="0" smtClean="0">
                        <a:solidFill>
                          <a:srgbClr val="FFFFFF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halkboard"/>
                          <a:ea typeface="+mn-ea"/>
                          <a:cs typeface="Chalkboard"/>
                        </a:rPr>
                        <a:t>Aligning people and development plans to work towards the agreed goals</a:t>
                      </a:r>
                      <a:endParaRPr lang="en-US" sz="18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Reviewing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 progress and impact and refreshing the vision</a:t>
                      </a:r>
                      <a:endParaRPr lang="en-US" sz="1800" dirty="0">
                        <a:solidFill>
                          <a:srgbClr val="FFFFFF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096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844824"/>
            <a:ext cx="6768752" cy="44299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47864" y="3356992"/>
            <a:ext cx="14401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dirty="0" smtClean="0">
                <a:latin typeface="Chalkboard"/>
                <a:cs typeface="Chalkboard"/>
              </a:rPr>
              <a:t>Maturity  </a:t>
            </a:r>
            <a:endParaRPr lang="en-US" dirty="0">
              <a:latin typeface="Chalkboard"/>
              <a:cs typeface="Chalkboard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195736" y="4149080"/>
            <a:ext cx="0" cy="216024"/>
          </a:xfrm>
          <a:prstGeom prst="line">
            <a:avLst/>
          </a:prstGeom>
          <a:ln w="571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16016" y="4653136"/>
            <a:ext cx="1296144" cy="4154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dirty="0" smtClean="0">
                <a:latin typeface="Chalkboard"/>
                <a:cs typeface="Chalkboard"/>
              </a:rPr>
              <a:t>Decline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99592" y="4725144"/>
            <a:ext cx="115212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board"/>
                <a:cs typeface="Chalkboard"/>
              </a:rPr>
              <a:t>Start-up and learn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51720" y="3861048"/>
            <a:ext cx="122413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board"/>
                <a:cs typeface="Chalkboard"/>
              </a:rPr>
              <a:t>Growth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95536" y="2492896"/>
            <a:ext cx="2304256" cy="792088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899592" y="2492896"/>
            <a:ext cx="0" cy="3240360"/>
          </a:xfrm>
          <a:prstGeom prst="line">
            <a:avLst/>
          </a:prstGeom>
          <a:ln w="381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3203848" y="4077072"/>
            <a:ext cx="216024" cy="216024"/>
          </a:xfrm>
          <a:prstGeom prst="ellips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3779912" y="3789040"/>
            <a:ext cx="216024" cy="216024"/>
          </a:xfrm>
          <a:prstGeom prst="ellips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2060848"/>
            <a:ext cx="12241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board"/>
                <a:cs typeface="Chalkboard"/>
              </a:rPr>
              <a:t>Progress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516216" y="5517232"/>
            <a:ext cx="1728192" cy="4154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dirty="0" smtClean="0">
                <a:latin typeface="Chalkboard"/>
                <a:cs typeface="Chalkboard"/>
              </a:rPr>
              <a:t>Time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899592" y="5733256"/>
            <a:ext cx="6192688" cy="0"/>
          </a:xfrm>
          <a:prstGeom prst="line">
            <a:avLst/>
          </a:prstGeom>
          <a:ln w="381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236296" y="3789040"/>
            <a:ext cx="1296144" cy="7478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dirty="0" smtClean="0">
                <a:solidFill>
                  <a:srgbClr val="008000"/>
                </a:solidFill>
                <a:latin typeface="Chalkboard"/>
                <a:cs typeface="Chalkboard"/>
              </a:rPr>
              <a:t>Stagnate or renew?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3923928" y="4077072"/>
            <a:ext cx="3312368" cy="0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67544" y="5877272"/>
            <a:ext cx="712879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itle 4"/>
          <p:cNvSpPr>
            <a:spLocks noGrp="1"/>
          </p:cNvSpPr>
          <p:nvPr>
            <p:ph type="title"/>
          </p:nvPr>
        </p:nvSpPr>
        <p:spPr>
          <a:xfrm>
            <a:off x="539552" y="692696"/>
            <a:ext cx="8604448" cy="766762"/>
          </a:xfrm>
        </p:spPr>
        <p:txBody>
          <a:bodyPr/>
          <a:lstStyle/>
          <a:p>
            <a:r>
              <a:rPr lang="en-US" sz="2800" dirty="0" smtClean="0">
                <a:latin typeface="Chalkboard"/>
                <a:cs typeface="Chalkboard"/>
              </a:rPr>
              <a:t>Maintaining momentum and an improvement trajectory</a:t>
            </a:r>
            <a:endParaRPr lang="en-US" sz="28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283074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halkboard"/>
                <a:cs typeface="Chalkboard"/>
              </a:rPr>
              <a:t>Instructional leader</a:t>
            </a:r>
            <a:endParaRPr lang="en-US" sz="2800" dirty="0">
              <a:latin typeface="Chalkboard"/>
              <a:cs typeface="Chalkboard"/>
            </a:endParaRPr>
          </a:p>
        </p:txBody>
      </p:sp>
      <p:graphicFrame>
        <p:nvGraphicFramePr>
          <p:cNvPr id="6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648885"/>
              </p:ext>
            </p:extLst>
          </p:nvPr>
        </p:nvGraphicFramePr>
        <p:xfrm>
          <a:off x="251520" y="1988840"/>
          <a:ext cx="8424935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5798"/>
                <a:gridCol w="499784"/>
                <a:gridCol w="499784"/>
                <a:gridCol w="499784"/>
                <a:gridCol w="499785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Key attributes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1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2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3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halkboard"/>
                          <a:cs typeface="Chalkboard"/>
                        </a:rPr>
                        <a:t>4</a:t>
                      </a:r>
                      <a:endParaRPr lang="en-US" sz="2400" b="1" dirty="0">
                        <a:latin typeface="Chalkboard"/>
                        <a:cs typeface="Chalkboard"/>
                      </a:endParaRPr>
                    </a:p>
                  </a:txBody>
                  <a:tcP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halkboard"/>
                          <a:cs typeface="Chalkboard"/>
                        </a:rPr>
                        <a:t>Being a leader of learning and creating a collaborative learning culture</a:t>
                      </a:r>
                      <a:endParaRPr lang="en-US" sz="18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30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Understanding the key drivers of school improvement and being able to describe their application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 across the MAT</a:t>
                      </a:r>
                      <a:endParaRPr lang="en-US" sz="1800" dirty="0" smtClean="0">
                        <a:solidFill>
                          <a:srgbClr val="FFFFFF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halkboard"/>
                          <a:cs typeface="Chalkboard"/>
                        </a:rPr>
                        <a:t>Being able</a:t>
                      </a:r>
                      <a:r>
                        <a:rPr lang="en-US" sz="1800" baseline="0" dirty="0" smtClean="0">
                          <a:latin typeface="Chalkboard"/>
                          <a:cs typeface="Chalkboard"/>
                        </a:rPr>
                        <a:t> to implement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halkboard"/>
                          <a:ea typeface="+mn-ea"/>
                          <a:cs typeface="Chalkboard"/>
                        </a:rPr>
                        <a:t>strategies for schools in different contexts and at different points in their improvement journeys</a:t>
                      </a:r>
                      <a:endParaRPr lang="en-US" sz="1800" dirty="0"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64272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Determining the tight-loose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  <a:latin typeface="Chalkboard"/>
                          <a:cs typeface="Chalkboard"/>
                        </a:rPr>
                        <a:t> balance on curriculum content and approaches to teaching and learning* </a:t>
                      </a:r>
                      <a:endParaRPr lang="en-US" sz="1800" dirty="0">
                        <a:solidFill>
                          <a:srgbClr val="FFFFFF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520" y="5733256"/>
            <a:ext cx="849694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halkboard"/>
                <a:cs typeface="Chalkboard"/>
              </a:rPr>
              <a:t>*The scope of the tight-loose balance will also apply to other areas – for example, performance management, ICT and financial reporting systems.</a:t>
            </a:r>
            <a:endParaRPr lang="en-US" sz="16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96096480"/>
      </p:ext>
    </p:extLst>
  </p:cSld>
  <p:clrMapOvr>
    <a:masterClrMapping/>
  </p:clrMapOvr>
</p:sld>
</file>

<file path=ppt/theme/theme1.xml><?xml version="1.0" encoding="utf-8"?>
<a:theme xmlns:a="http://schemas.openxmlformats.org/drawingml/2006/main" name="Robert PPT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Robert PPT template.potx</Template>
  <TotalTime>5296</TotalTime>
  <Words>1610</Words>
  <Application>Microsoft Office PowerPoint</Application>
  <PresentationFormat>On-screen Show (4:3)</PresentationFormat>
  <Paragraphs>256</Paragraphs>
  <Slides>26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ＭＳ Ｐゴシック</vt:lpstr>
      <vt:lpstr>Arial</vt:lpstr>
      <vt:lpstr>Calibri</vt:lpstr>
      <vt:lpstr>Chalkboard</vt:lpstr>
      <vt:lpstr>Wingdings</vt:lpstr>
      <vt:lpstr>Robert PPT template</vt:lpstr>
      <vt:lpstr>Worksheet</vt:lpstr>
      <vt:lpstr>Multi Academy Trusts: The role of the CEO</vt:lpstr>
      <vt:lpstr>CEOs have a variety of roles… </vt:lpstr>
      <vt:lpstr>…but operate across a broad spectrum of MATs…</vt:lpstr>
      <vt:lpstr>…though the size of the average MAT is growing </vt:lpstr>
      <vt:lpstr>So, the focus of the session will be to:  </vt:lpstr>
      <vt:lpstr>Thinker and strategist</vt:lpstr>
      <vt:lpstr>Guardian of the flame</vt:lpstr>
      <vt:lpstr>Maintaining momentum and an improvement trajectory</vt:lpstr>
      <vt:lpstr>Instructional leader</vt:lpstr>
      <vt:lpstr>Leadership developer</vt:lpstr>
      <vt:lpstr>Orchestrator of partnership depth</vt:lpstr>
      <vt:lpstr>Quality assurer</vt:lpstr>
      <vt:lpstr>Business developer</vt:lpstr>
      <vt:lpstr>Communicator within the MAT  </vt:lpstr>
      <vt:lpstr>Ambassador for the MAT</vt:lpstr>
      <vt:lpstr>Corporate executive</vt:lpstr>
      <vt:lpstr>A CEO’s role will depend on how they distribute leadership – to other members of a central team</vt:lpstr>
      <vt:lpstr>As the MAT develops the CEO role will evolve</vt:lpstr>
      <vt:lpstr>A CEO’s role will depend on how they distribute leadership – to other leaders</vt:lpstr>
      <vt:lpstr>A CEO’s role will depend on how they distribute leadership – to other leaders</vt:lpstr>
      <vt:lpstr>DfE view of chain and cluster roles</vt:lpstr>
      <vt:lpstr>A CEO’s role will depend on how they distribute leadership – to complement their own skills</vt:lpstr>
      <vt:lpstr>A CEO’s role might (for a defined period) depend on a MAT’s history or challenges</vt:lpstr>
      <vt:lpstr>Task 1: A group task</vt:lpstr>
      <vt:lpstr>PowerPoint Presentation</vt:lpstr>
      <vt:lpstr>Task 2: A personal task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</dc:creator>
  <cp:lastModifiedBy>Rose Mackworth-Young</cp:lastModifiedBy>
  <cp:revision>170</cp:revision>
  <dcterms:created xsi:type="dcterms:W3CDTF">2013-05-14T13:26:12Z</dcterms:created>
  <dcterms:modified xsi:type="dcterms:W3CDTF">2015-09-24T08:34:39Z</dcterms:modified>
</cp:coreProperties>
</file>